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media/image16.jpg" ContentType="image/png"/>
  <Override PartName="/ppt/media/image17.jpg" ContentType="image/png"/>
  <Override PartName="/ppt/media/image18.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28" r:id="rId6"/>
    <p:sldId id="309" r:id="rId7"/>
    <p:sldId id="310" r:id="rId8"/>
    <p:sldId id="321" r:id="rId9"/>
    <p:sldId id="316" r:id="rId10"/>
    <p:sldId id="315" r:id="rId11"/>
    <p:sldId id="317" r:id="rId12"/>
    <p:sldId id="331" r:id="rId13"/>
    <p:sldId id="318" r:id="rId14"/>
    <p:sldId id="322" r:id="rId15"/>
    <p:sldId id="323" r:id="rId16"/>
    <p:sldId id="324" r:id="rId17"/>
    <p:sldId id="325" r:id="rId18"/>
    <p:sldId id="326" r:id="rId19"/>
    <p:sldId id="333" r:id="rId20"/>
    <p:sldId id="332" r:id="rId21"/>
    <p:sldId id="334" r:id="rId22"/>
    <p:sldId id="319" r:id="rId23"/>
    <p:sldId id="330" r:id="rId24"/>
    <p:sldId id="32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4619" autoAdjust="0"/>
  </p:normalViewPr>
  <p:slideViewPr>
    <p:cSldViewPr snapToGrid="0">
      <p:cViewPr varScale="1">
        <p:scale>
          <a:sx n="87" d="100"/>
          <a:sy n="87" d="100"/>
        </p:scale>
        <p:origin x="38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2/15/2024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2/15/2024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2/15/2024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2/15/2024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2/15/2024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2/15/2024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2/15/2024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2/15/2024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2/15/2024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2/15/2024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096000" y="498765"/>
            <a:ext cx="6086812" cy="2027687"/>
          </a:xfrm>
        </p:spPr>
        <p:txBody>
          <a:bodyPr>
            <a:normAutofit/>
          </a:bodyPr>
          <a:lstStyle/>
          <a:p>
            <a:pPr algn="ctr">
              <a:lnSpc>
                <a:spcPct val="150000"/>
              </a:lnSpc>
            </a:pPr>
            <a:r>
              <a:rPr lang="en-US" sz="3600" b="1" dirty="0"/>
              <a:t>Driver Drowsiness Detection using Neural </a:t>
            </a:r>
            <a:r>
              <a:rPr lang="en-US" sz="3600" b="1" dirty="0" err="1"/>
              <a:t>Transfromers</a:t>
            </a:r>
            <a:r>
              <a:rPr lang="en-US" sz="3600" b="1" dirty="0"/>
              <a: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4855" y="4331544"/>
            <a:ext cx="4829101" cy="1849368"/>
          </a:xfrm>
        </p:spPr>
        <p:txBody>
          <a:bodyPr>
            <a:normAutofit fontScale="92500" lnSpcReduction="20000"/>
          </a:bodyPr>
          <a:lstStyle/>
          <a:p>
            <a:r>
              <a:rPr lang="en-US" sz="1600" b="1" dirty="0">
                <a:latin typeface="Aptos Narrow" panose="020B0004020202020204" pitchFamily="34" charset="0"/>
              </a:rPr>
              <a:t>20BCS073 </a:t>
            </a:r>
            <a:r>
              <a:rPr lang="en-US" sz="1600" b="1" dirty="0" err="1">
                <a:latin typeface="Aptos Narrow" panose="020B0004020202020204" pitchFamily="34" charset="0"/>
              </a:rPr>
              <a:t>Aadil</a:t>
            </a:r>
            <a:r>
              <a:rPr lang="en-US" sz="1600" b="1" dirty="0">
                <a:latin typeface="Aptos Narrow" panose="020B0004020202020204" pitchFamily="34" charset="0"/>
              </a:rPr>
              <a:t> Mohammad Hussain</a:t>
            </a:r>
          </a:p>
          <a:p>
            <a:r>
              <a:rPr lang="en-US" sz="1600" b="1" dirty="0">
                <a:latin typeface="Aptos Narrow" panose="020B0004020202020204" pitchFamily="34" charset="0"/>
              </a:rPr>
              <a:t>20BCS019 </a:t>
            </a:r>
            <a:r>
              <a:rPr lang="en-US" sz="1600" b="1" dirty="0" err="1">
                <a:latin typeface="Aptos Narrow" panose="020B0004020202020204" pitchFamily="34" charset="0"/>
              </a:rPr>
              <a:t>Ebadul</a:t>
            </a:r>
            <a:r>
              <a:rPr lang="en-US" sz="1600" b="1" dirty="0">
                <a:latin typeface="Aptos Narrow" panose="020B0004020202020204" pitchFamily="34" charset="0"/>
              </a:rPr>
              <a:t> Islam Farooqi</a:t>
            </a:r>
          </a:p>
          <a:p>
            <a:endParaRPr lang="en-US" sz="1600" b="1" dirty="0">
              <a:latin typeface="Aptos Narrow" panose="020B0004020202020204" pitchFamily="34" charset="0"/>
            </a:endParaRPr>
          </a:p>
          <a:p>
            <a:r>
              <a:rPr lang="en-US" sz="1600" b="1" dirty="0">
                <a:latin typeface="Aptos Narrow" panose="020B0004020202020204" pitchFamily="34" charset="0"/>
              </a:rPr>
              <a:t>Under the Supervision of</a:t>
            </a:r>
          </a:p>
          <a:p>
            <a:r>
              <a:rPr lang="en-US" sz="1600" b="1" dirty="0">
                <a:latin typeface="Aptos Narrow" panose="020B0004020202020204" pitchFamily="34" charset="0"/>
              </a:rPr>
              <a:t>DR. Sarfaraz Masood</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188" y="0"/>
            <a:ext cx="5791195"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1BD22-34BD-D8D9-6FBF-0A78C9EE74CD}"/>
              </a:ext>
            </a:extLst>
          </p:cNvPr>
          <p:cNvSpPr>
            <a:spLocks noGrp="1"/>
          </p:cNvSpPr>
          <p:nvPr>
            <p:ph type="title"/>
          </p:nvPr>
        </p:nvSpPr>
        <p:spPr/>
        <p:txBody>
          <a:bodyPr>
            <a:normAutofit/>
          </a:bodyPr>
          <a:lstStyle/>
          <a:p>
            <a:r>
              <a:rPr lang="en-IN" sz="4400" dirty="0"/>
              <a:t>How will we implement it?</a:t>
            </a:r>
          </a:p>
        </p:txBody>
      </p:sp>
      <p:sp>
        <p:nvSpPr>
          <p:cNvPr id="3" name="Content Placeholder 2">
            <a:extLst>
              <a:ext uri="{FF2B5EF4-FFF2-40B4-BE49-F238E27FC236}">
                <a16:creationId xmlns:a16="http://schemas.microsoft.com/office/drawing/2014/main" id="{1CBF36BE-DEF0-33F5-D6DF-E7A8207423C2}"/>
              </a:ext>
            </a:extLst>
          </p:cNvPr>
          <p:cNvSpPr>
            <a:spLocks noGrp="1"/>
          </p:cNvSpPr>
          <p:nvPr>
            <p:ph idx="1"/>
          </p:nvPr>
        </p:nvSpPr>
        <p:spPr>
          <a:xfrm>
            <a:off x="1097280" y="2108202"/>
            <a:ext cx="5637628" cy="3189940"/>
          </a:xfrm>
        </p:spPr>
        <p:txBody>
          <a:bodyPr>
            <a:normAutofit/>
          </a:bodyPr>
          <a:lstStyle/>
          <a:p>
            <a:pPr algn="just">
              <a:buFont typeface="Arial" panose="020B0604020202020204" pitchFamily="34" charset="0"/>
              <a:buChar char="•"/>
            </a:pPr>
            <a:r>
              <a:rPr lang="en-US" sz="1600" dirty="0">
                <a:latin typeface="Abadi" panose="020B0604020104020204" pitchFamily="34" charset="0"/>
              </a:rPr>
              <a:t>We will implement ours using Image-Based Drowsiness Detection System.</a:t>
            </a:r>
          </a:p>
          <a:p>
            <a:pPr algn="just">
              <a:buFont typeface="Arial" panose="020B0604020202020204" pitchFamily="34" charset="0"/>
              <a:buChar char="•"/>
            </a:pPr>
            <a:r>
              <a:rPr lang="en-US" sz="1600" dirty="0">
                <a:latin typeface="Abadi" panose="020B0604020104020204" pitchFamily="34" charset="0"/>
              </a:rPr>
              <a:t> Image-processing techniques are applied to detect the eye status as well as head movement to determine eye movement, yawning, nodding, etc.</a:t>
            </a:r>
          </a:p>
          <a:p>
            <a:pPr algn="just">
              <a:buFont typeface="Arial" panose="020B0604020202020204" pitchFamily="34" charset="0"/>
              <a:buChar char="•"/>
            </a:pPr>
            <a:endParaRPr lang="en-US" sz="1600" dirty="0">
              <a:latin typeface="Abadi" panose="020B0604020104020204" pitchFamily="34" charset="0"/>
            </a:endParaRPr>
          </a:p>
          <a:p>
            <a:pPr algn="just">
              <a:buFont typeface="Arial" panose="020B0604020202020204" pitchFamily="34" charset="0"/>
              <a:buChar char="•"/>
            </a:pPr>
            <a:r>
              <a:rPr lang="en-US" sz="1600" dirty="0">
                <a:latin typeface="Abadi" panose="020B0604020104020204" pitchFamily="34" charset="0"/>
              </a:rPr>
              <a:t>By constantly monitoring the eyes and head of the driver we will be able to detect driver fatigue in real time and able to alert the driver when needed. </a:t>
            </a:r>
            <a:endParaRPr lang="en-IN" sz="1600" dirty="0">
              <a:latin typeface="Abadi" panose="020B0604020104020204" pitchFamily="34" charset="0"/>
            </a:endParaRPr>
          </a:p>
        </p:txBody>
      </p:sp>
      <p:pic>
        <p:nvPicPr>
          <p:cNvPr id="5" name="Picture 4">
            <a:extLst>
              <a:ext uri="{FF2B5EF4-FFF2-40B4-BE49-F238E27FC236}">
                <a16:creationId xmlns:a16="http://schemas.microsoft.com/office/drawing/2014/main" id="{60584131-639D-9CBC-6741-1E76620F976F}"/>
              </a:ext>
            </a:extLst>
          </p:cNvPr>
          <p:cNvPicPr>
            <a:picLocks noChangeAspect="1"/>
          </p:cNvPicPr>
          <p:nvPr/>
        </p:nvPicPr>
        <p:blipFill>
          <a:blip r:embed="rId2"/>
          <a:stretch>
            <a:fillRect/>
          </a:stretch>
        </p:blipFill>
        <p:spPr>
          <a:xfrm>
            <a:off x="7025054" y="2108200"/>
            <a:ext cx="4289394" cy="3896945"/>
          </a:xfrm>
          <a:prstGeom prst="rect">
            <a:avLst/>
          </a:prstGeom>
        </p:spPr>
      </p:pic>
    </p:spTree>
    <p:extLst>
      <p:ext uri="{BB962C8B-B14F-4D97-AF65-F5344CB8AC3E}">
        <p14:creationId xmlns:p14="http://schemas.microsoft.com/office/powerpoint/2010/main" val="3526508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3679-EC88-9D6B-A486-61D90DCE1B60}"/>
              </a:ext>
            </a:extLst>
          </p:cNvPr>
          <p:cNvSpPr>
            <a:spLocks noGrp="1"/>
          </p:cNvSpPr>
          <p:nvPr>
            <p:ph type="title" idx="4294967295"/>
          </p:nvPr>
        </p:nvSpPr>
        <p:spPr>
          <a:xfrm>
            <a:off x="2409966" y="184098"/>
            <a:ext cx="7082118" cy="896726"/>
          </a:xfrm>
        </p:spPr>
        <p:txBody>
          <a:bodyPr>
            <a:normAutofit/>
          </a:bodyPr>
          <a:lstStyle/>
          <a:p>
            <a:r>
              <a:rPr lang="en-IN" sz="4400" u="sng" dirty="0"/>
              <a:t>Using Vision Transformers!!!!</a:t>
            </a:r>
          </a:p>
        </p:txBody>
      </p:sp>
      <p:sp>
        <p:nvSpPr>
          <p:cNvPr id="3" name="Content Placeholder 2">
            <a:extLst>
              <a:ext uri="{FF2B5EF4-FFF2-40B4-BE49-F238E27FC236}">
                <a16:creationId xmlns:a16="http://schemas.microsoft.com/office/drawing/2014/main" id="{3613B782-AD05-5A1B-2696-5F1A704AFC0A}"/>
              </a:ext>
            </a:extLst>
          </p:cNvPr>
          <p:cNvSpPr>
            <a:spLocks noGrp="1"/>
          </p:cNvSpPr>
          <p:nvPr>
            <p:ph idx="4294967295"/>
          </p:nvPr>
        </p:nvSpPr>
        <p:spPr>
          <a:xfrm>
            <a:off x="633575" y="1193667"/>
            <a:ext cx="10634900" cy="2122488"/>
          </a:xfrm>
        </p:spPr>
        <p:txBody>
          <a:bodyPr>
            <a:normAutofit fontScale="85000" lnSpcReduction="20000"/>
          </a:bodyPr>
          <a:lstStyle/>
          <a:p>
            <a:pPr algn="just">
              <a:buFont typeface="Arial" panose="020B0604020202020204" pitchFamily="34" charset="0"/>
              <a:buChar char="•"/>
            </a:pPr>
            <a:r>
              <a:rPr lang="en-IN" sz="1600" dirty="0">
                <a:latin typeface="Abadi" panose="020B0604020104020204" pitchFamily="34" charset="0"/>
              </a:rPr>
              <a:t> A new technology has emerged in the field of Computer Vision as the competitive alternative to Convolutional Neural Network (CNN’s) which is widely used in Computer Vision Field, known as Vision Transformers (</a:t>
            </a:r>
            <a:r>
              <a:rPr lang="en-IN" sz="1600" dirty="0" err="1">
                <a:latin typeface="Abadi" panose="020B0604020104020204" pitchFamily="34" charset="0"/>
              </a:rPr>
              <a:t>ViT</a:t>
            </a:r>
            <a:r>
              <a:rPr lang="en-IN" sz="1600" dirty="0">
                <a:latin typeface="Abadi" panose="020B0604020104020204" pitchFamily="34" charset="0"/>
              </a:rPr>
              <a:t>).</a:t>
            </a:r>
          </a:p>
          <a:p>
            <a:pPr algn="just">
              <a:buFont typeface="Arial" panose="020B0604020202020204" pitchFamily="34" charset="0"/>
              <a:buChar char="•"/>
            </a:pPr>
            <a:r>
              <a:rPr lang="en-IN" sz="1600" dirty="0">
                <a:latin typeface="Abadi" panose="020B0604020104020204" pitchFamily="34" charset="0"/>
              </a:rPr>
              <a:t> Popular ChatGPT AI bot is itself based on Transformers Based Model.</a:t>
            </a:r>
          </a:p>
          <a:p>
            <a:pPr algn="just">
              <a:buFont typeface="Arial" panose="020B0604020202020204" pitchFamily="34" charset="0"/>
              <a:buChar char="•"/>
            </a:pPr>
            <a:r>
              <a:rPr lang="en-IN" sz="1600" dirty="0">
                <a:latin typeface="Abadi" panose="020B0604020104020204" pitchFamily="34" charset="0"/>
              </a:rPr>
              <a:t> Transformers-based architecture is the highest standard for tasks involving Natural Language Processing (NLP), However its use case pertaining to Computer Vision remains only few.</a:t>
            </a:r>
          </a:p>
          <a:p>
            <a:pPr algn="just">
              <a:buFont typeface="Arial" panose="020B0604020202020204" pitchFamily="34" charset="0"/>
              <a:buChar char="•"/>
            </a:pPr>
            <a:r>
              <a:rPr lang="en-IN" sz="1600" dirty="0">
                <a:latin typeface="Abadi" panose="020B0604020104020204" pitchFamily="34" charset="0"/>
              </a:rPr>
              <a:t> But with recent developments, Vision Transformers have achieved highly competitive performance setting a benchmark in tasks like Object Detection, Image Classification and Semantic Image segmentation.</a:t>
            </a:r>
          </a:p>
          <a:p>
            <a:pPr algn="just">
              <a:buFont typeface="Arial" panose="020B0604020202020204" pitchFamily="34" charset="0"/>
              <a:buChar char="•"/>
            </a:pPr>
            <a:endParaRPr lang="en-IN" sz="1600" dirty="0">
              <a:latin typeface="Abadi" panose="020B0604020104020204" pitchFamily="34" charset="0"/>
            </a:endParaRPr>
          </a:p>
        </p:txBody>
      </p:sp>
      <p:pic>
        <p:nvPicPr>
          <p:cNvPr id="5" name="Picture 4">
            <a:extLst>
              <a:ext uri="{FF2B5EF4-FFF2-40B4-BE49-F238E27FC236}">
                <a16:creationId xmlns:a16="http://schemas.microsoft.com/office/drawing/2014/main" id="{0ACC0635-1739-EA81-1185-8888C4F0FA45}"/>
              </a:ext>
            </a:extLst>
          </p:cNvPr>
          <p:cNvPicPr>
            <a:picLocks noChangeAspect="1"/>
          </p:cNvPicPr>
          <p:nvPr/>
        </p:nvPicPr>
        <p:blipFill>
          <a:blip r:embed="rId2"/>
          <a:stretch>
            <a:fillRect/>
          </a:stretch>
        </p:blipFill>
        <p:spPr>
          <a:xfrm>
            <a:off x="633575" y="3541846"/>
            <a:ext cx="6343009" cy="2297852"/>
          </a:xfrm>
          <a:prstGeom prst="rect">
            <a:avLst/>
          </a:prstGeom>
        </p:spPr>
      </p:pic>
      <p:pic>
        <p:nvPicPr>
          <p:cNvPr id="7" name="Picture 6">
            <a:extLst>
              <a:ext uri="{FF2B5EF4-FFF2-40B4-BE49-F238E27FC236}">
                <a16:creationId xmlns:a16="http://schemas.microsoft.com/office/drawing/2014/main" id="{F38CD975-0C8B-BF3B-C7E5-24ABE394603D}"/>
              </a:ext>
            </a:extLst>
          </p:cNvPr>
          <p:cNvPicPr>
            <a:picLocks noChangeAspect="1"/>
          </p:cNvPicPr>
          <p:nvPr/>
        </p:nvPicPr>
        <p:blipFill>
          <a:blip r:embed="rId3"/>
          <a:stretch>
            <a:fillRect/>
          </a:stretch>
        </p:blipFill>
        <p:spPr>
          <a:xfrm>
            <a:off x="7141631" y="3209964"/>
            <a:ext cx="4126844" cy="3139002"/>
          </a:xfrm>
          <a:prstGeom prst="rect">
            <a:avLst/>
          </a:prstGeom>
        </p:spPr>
      </p:pic>
    </p:spTree>
    <p:extLst>
      <p:ext uri="{BB962C8B-B14F-4D97-AF65-F5344CB8AC3E}">
        <p14:creationId xmlns:p14="http://schemas.microsoft.com/office/powerpoint/2010/main" val="3434558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C93A-96A2-2BBF-7D20-6178DF992E18}"/>
              </a:ext>
            </a:extLst>
          </p:cNvPr>
          <p:cNvSpPr>
            <a:spLocks noGrp="1"/>
          </p:cNvSpPr>
          <p:nvPr>
            <p:ph type="title"/>
          </p:nvPr>
        </p:nvSpPr>
        <p:spPr/>
        <p:txBody>
          <a:bodyPr>
            <a:normAutofit/>
          </a:bodyPr>
          <a:lstStyle/>
          <a:p>
            <a:r>
              <a:rPr lang="en-IN" sz="4400" dirty="0"/>
              <a:t>How Does Vision Transformer Function?</a:t>
            </a:r>
          </a:p>
        </p:txBody>
      </p:sp>
      <p:sp>
        <p:nvSpPr>
          <p:cNvPr id="3" name="Content Placeholder 2">
            <a:extLst>
              <a:ext uri="{FF2B5EF4-FFF2-40B4-BE49-F238E27FC236}">
                <a16:creationId xmlns:a16="http://schemas.microsoft.com/office/drawing/2014/main" id="{7F4B554F-83D3-3296-EEB5-9ADE8FB3E1E9}"/>
              </a:ext>
            </a:extLst>
          </p:cNvPr>
          <p:cNvSpPr>
            <a:spLocks noGrp="1"/>
          </p:cNvSpPr>
          <p:nvPr>
            <p:ph idx="1"/>
          </p:nvPr>
        </p:nvSpPr>
        <p:spPr>
          <a:xfrm>
            <a:off x="1097280" y="2108202"/>
            <a:ext cx="10058400" cy="1602152"/>
          </a:xfrm>
        </p:spPr>
        <p:txBody>
          <a:bodyPr>
            <a:normAutofit lnSpcReduction="10000"/>
          </a:bodyPr>
          <a:lstStyle/>
          <a:p>
            <a:pPr algn="just"/>
            <a:r>
              <a:rPr lang="en-IN" sz="1600" dirty="0" err="1">
                <a:latin typeface="Abadi" panose="020B0604020104020204" pitchFamily="34" charset="0"/>
              </a:rPr>
              <a:t>ViT</a:t>
            </a:r>
            <a:r>
              <a:rPr lang="en-IN" sz="1600" dirty="0">
                <a:latin typeface="Abadi" panose="020B0604020104020204" pitchFamily="34" charset="0"/>
              </a:rPr>
              <a:t> uses a certain special mechanism known as “attention”. In attention we find the inter-relation between the inputs and the information associated with the input in a parallelized manner. For example in NLP if we want to translate one sentence to another, attention would allow us to measure how each word in the input sentence is associated with each word in the </a:t>
            </a:r>
            <a:r>
              <a:rPr lang="en-IN" sz="1600" dirty="0" err="1">
                <a:latin typeface="Abadi" panose="020B0604020104020204" pitchFamily="34" charset="0"/>
              </a:rPr>
              <a:t>ouput</a:t>
            </a:r>
            <a:r>
              <a:rPr lang="en-IN" sz="1600" dirty="0">
                <a:latin typeface="Abadi" panose="020B0604020104020204" pitchFamily="34" charset="0"/>
              </a:rPr>
              <a:t> sentence. Similar process is applied to image in vision transformers. Similarly there is a concept known as “self-attention” in which we measure the effect of a specific word on all other words in a given sequence or input. It is also known as intra-sequence attention or intra-attention.</a:t>
            </a:r>
          </a:p>
        </p:txBody>
      </p:sp>
      <p:pic>
        <p:nvPicPr>
          <p:cNvPr id="5" name="Picture 4">
            <a:extLst>
              <a:ext uri="{FF2B5EF4-FFF2-40B4-BE49-F238E27FC236}">
                <a16:creationId xmlns:a16="http://schemas.microsoft.com/office/drawing/2014/main" id="{A26BDD7F-32BF-F87B-2F0E-7762AD2A9780}"/>
              </a:ext>
            </a:extLst>
          </p:cNvPr>
          <p:cNvPicPr>
            <a:picLocks noChangeAspect="1"/>
          </p:cNvPicPr>
          <p:nvPr/>
        </p:nvPicPr>
        <p:blipFill>
          <a:blip r:embed="rId2"/>
          <a:stretch>
            <a:fillRect/>
          </a:stretch>
        </p:blipFill>
        <p:spPr>
          <a:xfrm>
            <a:off x="1097280" y="3705449"/>
            <a:ext cx="4326666" cy="2433749"/>
          </a:xfrm>
          <a:prstGeom prst="rect">
            <a:avLst/>
          </a:prstGeom>
        </p:spPr>
      </p:pic>
      <p:pic>
        <p:nvPicPr>
          <p:cNvPr id="7" name="Picture 6">
            <a:extLst>
              <a:ext uri="{FF2B5EF4-FFF2-40B4-BE49-F238E27FC236}">
                <a16:creationId xmlns:a16="http://schemas.microsoft.com/office/drawing/2014/main" id="{F7642EA4-8F00-9B0D-08A1-69C2E648460C}"/>
              </a:ext>
            </a:extLst>
          </p:cNvPr>
          <p:cNvPicPr>
            <a:picLocks noChangeAspect="1"/>
          </p:cNvPicPr>
          <p:nvPr/>
        </p:nvPicPr>
        <p:blipFill>
          <a:blip r:embed="rId3"/>
          <a:stretch>
            <a:fillRect/>
          </a:stretch>
        </p:blipFill>
        <p:spPr>
          <a:xfrm>
            <a:off x="6613564" y="3705449"/>
            <a:ext cx="4542116" cy="2554940"/>
          </a:xfrm>
          <a:prstGeom prst="rect">
            <a:avLst/>
          </a:prstGeom>
        </p:spPr>
      </p:pic>
    </p:spTree>
    <p:extLst>
      <p:ext uri="{BB962C8B-B14F-4D97-AF65-F5344CB8AC3E}">
        <p14:creationId xmlns:p14="http://schemas.microsoft.com/office/powerpoint/2010/main" val="1545601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9784-AEDA-4C9B-75AC-8F9EF5591807}"/>
              </a:ext>
            </a:extLst>
          </p:cNvPr>
          <p:cNvSpPr>
            <a:spLocks noGrp="1"/>
          </p:cNvSpPr>
          <p:nvPr>
            <p:ph type="title"/>
          </p:nvPr>
        </p:nvSpPr>
        <p:spPr/>
        <p:txBody>
          <a:bodyPr>
            <a:normAutofit/>
          </a:bodyPr>
          <a:lstStyle/>
          <a:p>
            <a:r>
              <a:rPr lang="en-IN" sz="4400" dirty="0"/>
              <a:t>Steps involved in Vision Transformers (</a:t>
            </a:r>
            <a:r>
              <a:rPr lang="en-IN" sz="4400" dirty="0" err="1"/>
              <a:t>ViT</a:t>
            </a:r>
            <a:r>
              <a:rPr lang="en-IN" sz="4400" dirty="0"/>
              <a:t>)-</a:t>
            </a:r>
          </a:p>
        </p:txBody>
      </p:sp>
      <p:sp>
        <p:nvSpPr>
          <p:cNvPr id="3" name="Content Placeholder 2">
            <a:extLst>
              <a:ext uri="{FF2B5EF4-FFF2-40B4-BE49-F238E27FC236}">
                <a16:creationId xmlns:a16="http://schemas.microsoft.com/office/drawing/2014/main" id="{6744402C-FD80-791A-BB1A-DFB7BE517A4C}"/>
              </a:ext>
            </a:extLst>
          </p:cNvPr>
          <p:cNvSpPr>
            <a:spLocks noGrp="1"/>
          </p:cNvSpPr>
          <p:nvPr>
            <p:ph idx="1"/>
          </p:nvPr>
        </p:nvSpPr>
        <p:spPr/>
        <p:txBody>
          <a:bodyPr>
            <a:normAutofit/>
          </a:bodyPr>
          <a:lstStyle/>
          <a:p>
            <a:pPr marL="457200" indent="-457200" algn="just">
              <a:buFont typeface="+mj-lt"/>
              <a:buAutoNum type="arabicPeriod"/>
            </a:pPr>
            <a:r>
              <a:rPr lang="en-IN" sz="1600" dirty="0">
                <a:latin typeface="Abadi" panose="020B0604020104020204" pitchFamily="34" charset="0"/>
              </a:rPr>
              <a:t>Split Images into Patches. (fixed sizes)</a:t>
            </a:r>
          </a:p>
          <a:p>
            <a:pPr marL="457200" indent="-457200" algn="just">
              <a:buFont typeface="+mj-lt"/>
              <a:buAutoNum type="arabicPeriod"/>
            </a:pPr>
            <a:r>
              <a:rPr lang="en-IN" sz="1600" dirty="0">
                <a:latin typeface="Abadi" panose="020B0604020104020204" pitchFamily="34" charset="0"/>
              </a:rPr>
              <a:t>Flatten the image patches.</a:t>
            </a:r>
          </a:p>
          <a:p>
            <a:pPr marL="457200" indent="-457200" algn="just">
              <a:buFont typeface="+mj-lt"/>
              <a:buAutoNum type="arabicPeriod"/>
            </a:pPr>
            <a:r>
              <a:rPr lang="en-IN" sz="1600" dirty="0">
                <a:latin typeface="Abadi" panose="020B0604020104020204" pitchFamily="34" charset="0"/>
              </a:rPr>
              <a:t>Create Lower Dimensions linear embeddings from the flattened image patches.</a:t>
            </a:r>
          </a:p>
          <a:p>
            <a:pPr marL="457200" indent="-457200" algn="just">
              <a:buFont typeface="+mj-lt"/>
              <a:buAutoNum type="arabicPeriod"/>
            </a:pPr>
            <a:r>
              <a:rPr lang="en-IN" sz="1600" dirty="0">
                <a:latin typeface="Abadi" panose="020B0604020104020204" pitchFamily="34" charset="0"/>
              </a:rPr>
              <a:t>Include Positional Embeddings.</a:t>
            </a:r>
          </a:p>
          <a:p>
            <a:pPr marL="457200" indent="-457200" algn="just">
              <a:buFont typeface="+mj-lt"/>
              <a:buAutoNum type="arabicPeriod"/>
            </a:pPr>
            <a:r>
              <a:rPr lang="en-IN" sz="1600" dirty="0">
                <a:latin typeface="Abadi" panose="020B0604020104020204" pitchFamily="34" charset="0"/>
              </a:rPr>
              <a:t>Feed the sequence as an input to start-of-the-art transformer encoder.</a:t>
            </a:r>
          </a:p>
          <a:p>
            <a:pPr marL="457200" indent="-457200" algn="just">
              <a:buFont typeface="+mj-lt"/>
              <a:buAutoNum type="arabicPeriod"/>
            </a:pPr>
            <a:r>
              <a:rPr lang="en-IN" sz="1600" dirty="0">
                <a:latin typeface="Abadi" panose="020B0604020104020204" pitchFamily="34" charset="0"/>
              </a:rPr>
              <a:t>Pre-train the </a:t>
            </a:r>
            <a:r>
              <a:rPr lang="en-IN" sz="1600" dirty="0" err="1">
                <a:latin typeface="Abadi" panose="020B0604020104020204" pitchFamily="34" charset="0"/>
              </a:rPr>
              <a:t>ViT</a:t>
            </a:r>
            <a:r>
              <a:rPr lang="en-IN" sz="1600" dirty="0">
                <a:latin typeface="Abadi" panose="020B0604020104020204" pitchFamily="34" charset="0"/>
              </a:rPr>
              <a:t> model with image labels, which is then fully supervised on big dataset.</a:t>
            </a:r>
          </a:p>
          <a:p>
            <a:pPr marL="457200" indent="-457200" algn="just">
              <a:buFont typeface="+mj-lt"/>
              <a:buAutoNum type="arabicPeriod"/>
            </a:pPr>
            <a:r>
              <a:rPr lang="en-IN" sz="1600" dirty="0">
                <a:latin typeface="Abadi" panose="020B0604020104020204" pitchFamily="34" charset="0"/>
              </a:rPr>
              <a:t>Fine-tune the downstream dataset for image classification.</a:t>
            </a:r>
          </a:p>
        </p:txBody>
      </p:sp>
    </p:spTree>
    <p:extLst>
      <p:ext uri="{BB962C8B-B14F-4D97-AF65-F5344CB8AC3E}">
        <p14:creationId xmlns:p14="http://schemas.microsoft.com/office/powerpoint/2010/main" val="3499911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880D27-1C8F-CD96-5A0E-54D4A8C6AC6B}"/>
              </a:ext>
            </a:extLst>
          </p:cNvPr>
          <p:cNvPicPr>
            <a:picLocks noChangeAspect="1"/>
          </p:cNvPicPr>
          <p:nvPr/>
        </p:nvPicPr>
        <p:blipFill>
          <a:blip r:embed="rId2"/>
          <a:stretch>
            <a:fillRect/>
          </a:stretch>
        </p:blipFill>
        <p:spPr>
          <a:xfrm>
            <a:off x="1995869" y="618563"/>
            <a:ext cx="7390177" cy="5080747"/>
          </a:xfrm>
          <a:prstGeom prst="rect">
            <a:avLst/>
          </a:prstGeom>
        </p:spPr>
      </p:pic>
    </p:spTree>
    <p:extLst>
      <p:ext uri="{BB962C8B-B14F-4D97-AF65-F5344CB8AC3E}">
        <p14:creationId xmlns:p14="http://schemas.microsoft.com/office/powerpoint/2010/main" val="4226003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A2F114-562C-7D22-F317-8AD4D74E4483}"/>
              </a:ext>
            </a:extLst>
          </p:cNvPr>
          <p:cNvSpPr>
            <a:spLocks noGrp="1"/>
          </p:cNvSpPr>
          <p:nvPr>
            <p:ph type="title"/>
          </p:nvPr>
        </p:nvSpPr>
        <p:spPr/>
        <p:txBody>
          <a:bodyPr>
            <a:normAutofit/>
          </a:bodyPr>
          <a:lstStyle/>
          <a:p>
            <a:r>
              <a:rPr lang="en-IN" sz="4400" dirty="0"/>
              <a:t>Why use </a:t>
            </a:r>
            <a:r>
              <a:rPr lang="en-IN" sz="4400" dirty="0" err="1"/>
              <a:t>ViT</a:t>
            </a:r>
            <a:r>
              <a:rPr lang="en-IN" sz="4400" dirty="0"/>
              <a:t> instead of CNN?</a:t>
            </a:r>
          </a:p>
        </p:txBody>
      </p:sp>
      <p:sp>
        <p:nvSpPr>
          <p:cNvPr id="4" name="Content Placeholder 3">
            <a:extLst>
              <a:ext uri="{FF2B5EF4-FFF2-40B4-BE49-F238E27FC236}">
                <a16:creationId xmlns:a16="http://schemas.microsoft.com/office/drawing/2014/main" id="{FE19CA59-8788-0F0C-0730-5CFBEF8B64ED}"/>
              </a:ext>
            </a:extLst>
          </p:cNvPr>
          <p:cNvSpPr>
            <a:spLocks noGrp="1"/>
          </p:cNvSpPr>
          <p:nvPr>
            <p:ph idx="1"/>
          </p:nvPr>
        </p:nvSpPr>
        <p:spPr/>
        <p:txBody>
          <a:bodyPr>
            <a:normAutofit/>
          </a:bodyPr>
          <a:lstStyle/>
          <a:p>
            <a:pPr algn="just">
              <a:buFont typeface="Arial" panose="020B0604020202020204" pitchFamily="34" charset="0"/>
              <a:buChar char="•"/>
            </a:pPr>
            <a:r>
              <a:rPr lang="en-IN" sz="1600" dirty="0">
                <a:latin typeface="Abadi" panose="020B0604020104020204" pitchFamily="34" charset="0"/>
              </a:rPr>
              <a:t> </a:t>
            </a:r>
            <a:r>
              <a:rPr lang="en-IN" sz="1600" dirty="0" err="1">
                <a:latin typeface="Abadi" panose="020B0604020104020204" pitchFamily="34" charset="0"/>
              </a:rPr>
              <a:t>ViT</a:t>
            </a:r>
            <a:r>
              <a:rPr lang="en-IN" sz="1600" dirty="0">
                <a:latin typeface="Abadi" panose="020B0604020104020204" pitchFamily="34" charset="0"/>
              </a:rPr>
              <a:t> models have been shown outperform CNNs by almost four-times when it comes to computational efficiency as they require four times less computer resources when trained on sufficient data .</a:t>
            </a:r>
          </a:p>
          <a:p>
            <a:pPr algn="just">
              <a:buFont typeface="Arial" panose="020B0604020202020204" pitchFamily="34" charset="0"/>
              <a:buChar char="•"/>
            </a:pPr>
            <a:r>
              <a:rPr lang="en-IN" sz="1600" dirty="0">
                <a:latin typeface="Abadi" panose="020B0604020104020204" pitchFamily="34" charset="0"/>
              </a:rPr>
              <a:t> </a:t>
            </a:r>
            <a:r>
              <a:rPr lang="en-IN" sz="1600" dirty="0" err="1">
                <a:latin typeface="Abadi" panose="020B0604020104020204" pitchFamily="34" charset="0"/>
              </a:rPr>
              <a:t>ViT</a:t>
            </a:r>
            <a:r>
              <a:rPr lang="en-IN" sz="1600" dirty="0">
                <a:latin typeface="Abadi" panose="020B0604020104020204" pitchFamily="34" charset="0"/>
              </a:rPr>
              <a:t> scale better with models and dataset size than CNN. </a:t>
            </a:r>
            <a:r>
              <a:rPr lang="en-IN" sz="1600" dirty="0" err="1">
                <a:latin typeface="Abadi" panose="020B0604020104020204" pitchFamily="34" charset="0"/>
              </a:rPr>
              <a:t>ViT</a:t>
            </a:r>
            <a:r>
              <a:rPr lang="en-IN" sz="1600" dirty="0">
                <a:latin typeface="Abadi" panose="020B0604020104020204" pitchFamily="34" charset="0"/>
              </a:rPr>
              <a:t> give better accuracy and results than CNNs with larger dataset size.</a:t>
            </a:r>
          </a:p>
          <a:p>
            <a:pPr algn="just">
              <a:buFont typeface="Arial" panose="020B0604020202020204" pitchFamily="34" charset="0"/>
              <a:buChar char="•"/>
            </a:pPr>
            <a:r>
              <a:rPr lang="en-IN" sz="1600" dirty="0">
                <a:latin typeface="Abadi" panose="020B0604020104020204" pitchFamily="34" charset="0"/>
              </a:rPr>
              <a:t> </a:t>
            </a:r>
            <a:r>
              <a:rPr lang="en-IN" sz="1600" dirty="0" err="1">
                <a:latin typeface="Abadi" panose="020B0604020104020204" pitchFamily="34" charset="0"/>
              </a:rPr>
              <a:t>ViT</a:t>
            </a:r>
            <a:r>
              <a:rPr lang="en-IN" sz="1600" dirty="0">
                <a:latin typeface="Abadi" panose="020B0604020104020204" pitchFamily="34" charset="0"/>
              </a:rPr>
              <a:t> rely on self-attention mechanism, enabling them to capture long range dependencies and global context within images, a feature not found in CNNs.</a:t>
            </a:r>
          </a:p>
          <a:p>
            <a:pPr algn="just">
              <a:buFont typeface="Arial" panose="020B0604020202020204" pitchFamily="34" charset="0"/>
              <a:buChar char="•"/>
            </a:pPr>
            <a:r>
              <a:rPr lang="en-IN" sz="1600" dirty="0">
                <a:latin typeface="Abadi" panose="020B0604020104020204" pitchFamily="34" charset="0"/>
              </a:rPr>
              <a:t> CNNs tend to have inductive biases. Inductive bias or learning bias is the assumption the model makes when making presumptions. Vision Transformers do not have these biases making them work well generalized by the approach of their method. </a:t>
            </a:r>
          </a:p>
        </p:txBody>
      </p:sp>
    </p:spTree>
    <p:extLst>
      <p:ext uri="{BB962C8B-B14F-4D97-AF65-F5344CB8AC3E}">
        <p14:creationId xmlns:p14="http://schemas.microsoft.com/office/powerpoint/2010/main" val="129295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3CDE9-1153-8473-F1E0-50CC612EC95C}"/>
              </a:ext>
            </a:extLst>
          </p:cNvPr>
          <p:cNvSpPr>
            <a:spLocks noGrp="1"/>
          </p:cNvSpPr>
          <p:nvPr>
            <p:ph type="title"/>
          </p:nvPr>
        </p:nvSpPr>
        <p:spPr/>
        <p:txBody>
          <a:bodyPr>
            <a:normAutofit/>
          </a:bodyPr>
          <a:lstStyle/>
          <a:p>
            <a:r>
              <a:rPr lang="en-IN" sz="4400" dirty="0" err="1"/>
              <a:t>MobileViT</a:t>
            </a:r>
            <a:endParaRPr lang="en-IN" sz="4400" dirty="0"/>
          </a:p>
        </p:txBody>
      </p:sp>
      <p:sp>
        <p:nvSpPr>
          <p:cNvPr id="3" name="Content Placeholder 2">
            <a:extLst>
              <a:ext uri="{FF2B5EF4-FFF2-40B4-BE49-F238E27FC236}">
                <a16:creationId xmlns:a16="http://schemas.microsoft.com/office/drawing/2014/main" id="{88838420-6E40-D4C1-DB1A-3462035AF8AA}"/>
              </a:ext>
            </a:extLst>
          </p:cNvPr>
          <p:cNvSpPr>
            <a:spLocks noGrp="1"/>
          </p:cNvSpPr>
          <p:nvPr>
            <p:ph idx="1"/>
          </p:nvPr>
        </p:nvSpPr>
        <p:spPr>
          <a:xfrm>
            <a:off x="1097280" y="2108202"/>
            <a:ext cx="10058400" cy="1690076"/>
          </a:xfrm>
        </p:spPr>
        <p:txBody>
          <a:bodyPr>
            <a:normAutofit/>
          </a:bodyPr>
          <a:lstStyle/>
          <a:p>
            <a:pPr algn="just"/>
            <a:r>
              <a:rPr lang="en-IN" sz="1500" dirty="0">
                <a:latin typeface="Abadi" panose="020B0604020104020204" pitchFamily="34" charset="0"/>
              </a:rPr>
              <a:t>The specific model that we will be using for our project is </a:t>
            </a:r>
            <a:r>
              <a:rPr lang="en-IN" sz="1500" dirty="0" err="1">
                <a:latin typeface="Abadi" panose="020B0604020104020204" pitchFamily="34" charset="0"/>
              </a:rPr>
              <a:t>MobileViT</a:t>
            </a:r>
            <a:r>
              <a:rPr lang="en-IN" sz="1500" dirty="0">
                <a:latin typeface="Abadi" panose="020B0604020104020204" pitchFamily="34" charset="0"/>
              </a:rPr>
              <a:t>, which is a light-weight general purpose model </a:t>
            </a:r>
            <a:r>
              <a:rPr lang="en-IN" sz="1500" dirty="0" err="1">
                <a:latin typeface="Abadi" panose="020B0604020104020204" pitchFamily="34" charset="0"/>
              </a:rPr>
              <a:t>ViT</a:t>
            </a:r>
            <a:r>
              <a:rPr lang="en-IN" sz="1500" dirty="0">
                <a:latin typeface="Abadi" panose="020B0604020104020204" pitchFamily="34" charset="0"/>
              </a:rPr>
              <a:t> specifically build for mobile devices.</a:t>
            </a:r>
          </a:p>
          <a:p>
            <a:pPr algn="just"/>
            <a:r>
              <a:rPr lang="en-IN" sz="1500" dirty="0">
                <a:latin typeface="Abadi" panose="020B0604020104020204" pitchFamily="34" charset="0"/>
              </a:rPr>
              <a:t>Mobile </a:t>
            </a:r>
            <a:r>
              <a:rPr lang="en-IN" sz="1500" dirty="0" err="1">
                <a:latin typeface="Abadi" panose="020B0604020104020204" pitchFamily="34" charset="0"/>
              </a:rPr>
              <a:t>ViT</a:t>
            </a:r>
            <a:r>
              <a:rPr lang="en-IN" sz="1500" dirty="0">
                <a:latin typeface="Abadi" panose="020B0604020104020204" pitchFamily="34" charset="0"/>
              </a:rPr>
              <a:t> uses both transformers and convolutions in a way that the resultant </a:t>
            </a:r>
            <a:r>
              <a:rPr lang="en-IN" sz="1500" dirty="0" err="1">
                <a:latin typeface="Abadi" panose="020B0604020104020204" pitchFamily="34" charset="0"/>
              </a:rPr>
              <a:t>MobileViT</a:t>
            </a:r>
            <a:r>
              <a:rPr lang="en-IN" sz="1500" dirty="0">
                <a:latin typeface="Abadi" panose="020B0604020104020204" pitchFamily="34" charset="0"/>
              </a:rPr>
              <a:t> block has convolutional-like properties while simultaneously allowing for global processing. This modelling capability allows us to design shallow and narrow </a:t>
            </a:r>
            <a:r>
              <a:rPr lang="en-IN" sz="1500" dirty="0" err="1">
                <a:latin typeface="Abadi" panose="020B0604020104020204" pitchFamily="34" charset="0"/>
              </a:rPr>
              <a:t>MobileViT</a:t>
            </a:r>
            <a:r>
              <a:rPr lang="en-IN" sz="1500" dirty="0">
                <a:latin typeface="Abadi" panose="020B0604020104020204" pitchFamily="34" charset="0"/>
              </a:rPr>
              <a:t> models.</a:t>
            </a:r>
          </a:p>
        </p:txBody>
      </p:sp>
      <p:pic>
        <p:nvPicPr>
          <p:cNvPr id="5" name="Picture 4">
            <a:extLst>
              <a:ext uri="{FF2B5EF4-FFF2-40B4-BE49-F238E27FC236}">
                <a16:creationId xmlns:a16="http://schemas.microsoft.com/office/drawing/2014/main" id="{733D81BB-DE56-C75C-E22B-1748108A4863}"/>
              </a:ext>
            </a:extLst>
          </p:cNvPr>
          <p:cNvPicPr>
            <a:picLocks noChangeAspect="1"/>
          </p:cNvPicPr>
          <p:nvPr/>
        </p:nvPicPr>
        <p:blipFill>
          <a:blip r:embed="rId2"/>
          <a:stretch>
            <a:fillRect/>
          </a:stretch>
        </p:blipFill>
        <p:spPr>
          <a:xfrm>
            <a:off x="1444942" y="3798278"/>
            <a:ext cx="9363075" cy="2162175"/>
          </a:xfrm>
          <a:prstGeom prst="rect">
            <a:avLst/>
          </a:prstGeom>
        </p:spPr>
      </p:pic>
    </p:spTree>
    <p:extLst>
      <p:ext uri="{BB962C8B-B14F-4D97-AF65-F5344CB8AC3E}">
        <p14:creationId xmlns:p14="http://schemas.microsoft.com/office/powerpoint/2010/main" val="3743504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CFB2-0579-4931-06B3-1E7D777DFC74}"/>
              </a:ext>
            </a:extLst>
          </p:cNvPr>
          <p:cNvSpPr>
            <a:spLocks noGrp="1"/>
          </p:cNvSpPr>
          <p:nvPr>
            <p:ph type="title"/>
          </p:nvPr>
        </p:nvSpPr>
        <p:spPr/>
        <p:txBody>
          <a:bodyPr/>
          <a:lstStyle/>
          <a:p>
            <a:r>
              <a:rPr lang="en-IN" sz="4400" dirty="0"/>
              <a:t>Mobile</a:t>
            </a:r>
            <a:r>
              <a:rPr lang="en-IN" dirty="0"/>
              <a:t> </a:t>
            </a:r>
            <a:r>
              <a:rPr lang="en-IN" dirty="0" err="1"/>
              <a:t>ViT</a:t>
            </a:r>
            <a:r>
              <a:rPr lang="en-IN" dirty="0"/>
              <a:t> vs Mobile Net</a:t>
            </a:r>
          </a:p>
        </p:txBody>
      </p:sp>
      <p:sp>
        <p:nvSpPr>
          <p:cNvPr id="3" name="Content Placeholder 2">
            <a:extLst>
              <a:ext uri="{FF2B5EF4-FFF2-40B4-BE49-F238E27FC236}">
                <a16:creationId xmlns:a16="http://schemas.microsoft.com/office/drawing/2014/main" id="{EE6273FC-A625-3929-E95D-1F19EBB91112}"/>
              </a:ext>
            </a:extLst>
          </p:cNvPr>
          <p:cNvSpPr>
            <a:spLocks noGrp="1"/>
          </p:cNvSpPr>
          <p:nvPr>
            <p:ph idx="1"/>
          </p:nvPr>
        </p:nvSpPr>
        <p:spPr/>
        <p:txBody>
          <a:bodyPr>
            <a:noAutofit/>
          </a:bodyPr>
          <a:lstStyle/>
          <a:p>
            <a:pPr algn="just">
              <a:buFont typeface="Arial" panose="020B0604020202020204" pitchFamily="34" charset="0"/>
              <a:buChar char="•"/>
            </a:pPr>
            <a:r>
              <a:rPr lang="en-US" sz="1600" dirty="0">
                <a:latin typeface="Abadi" panose="020B0604020104020204" pitchFamily="34" charset="0"/>
              </a:rPr>
              <a:t> Mobile </a:t>
            </a:r>
            <a:r>
              <a:rPr lang="en-US" sz="1600" dirty="0" err="1">
                <a:latin typeface="Abadi" panose="020B0604020104020204" pitchFamily="34" charset="0"/>
              </a:rPr>
              <a:t>ViT</a:t>
            </a:r>
            <a:r>
              <a:rPr lang="en-US" sz="1600" dirty="0">
                <a:latin typeface="Abadi" panose="020B0604020104020204" pitchFamily="34" charset="0"/>
              </a:rPr>
              <a:t> and Mobile Net are both architectures designed for mobile devices, but they approach image classification in different ways.</a:t>
            </a:r>
          </a:p>
          <a:p>
            <a:pPr algn="just">
              <a:buFont typeface="Arial" panose="020B0604020202020204" pitchFamily="34" charset="0"/>
              <a:buChar char="•"/>
            </a:pPr>
            <a:r>
              <a:rPr lang="en-US" sz="1600" dirty="0">
                <a:latin typeface="Abadi" panose="020B0604020104020204" pitchFamily="34" charset="0"/>
              </a:rPr>
              <a:t> Mobile </a:t>
            </a:r>
            <a:r>
              <a:rPr lang="en-US" sz="1600" dirty="0" err="1">
                <a:latin typeface="Abadi" panose="020B0604020104020204" pitchFamily="34" charset="0"/>
              </a:rPr>
              <a:t>ViT</a:t>
            </a:r>
            <a:r>
              <a:rPr lang="en-US" sz="1600" dirty="0">
                <a:latin typeface="Abadi" panose="020B0604020104020204" pitchFamily="34" charset="0"/>
              </a:rPr>
              <a:t> combines the strengths of convolutional neural networks (CNNs) and vision transformers (</a:t>
            </a:r>
            <a:r>
              <a:rPr lang="en-US" sz="1600" dirty="0" err="1">
                <a:latin typeface="Abadi" panose="020B0604020104020204" pitchFamily="34" charset="0"/>
              </a:rPr>
              <a:t>ViTs</a:t>
            </a:r>
            <a:r>
              <a:rPr lang="en-US" sz="1600" dirty="0">
                <a:latin typeface="Abadi" panose="020B0604020104020204" pitchFamily="34" charset="0"/>
              </a:rPr>
              <a:t>) to create a lightweight and efficient model for mobile vision tasks</a:t>
            </a:r>
          </a:p>
          <a:p>
            <a:pPr algn="just">
              <a:buFont typeface="Arial" panose="020B0604020202020204" pitchFamily="34" charset="0"/>
              <a:buChar char="•"/>
            </a:pPr>
            <a:r>
              <a:rPr lang="en-US" sz="1600" dirty="0">
                <a:latin typeface="Abadi" panose="020B0604020104020204" pitchFamily="34" charset="0"/>
              </a:rPr>
              <a:t> </a:t>
            </a:r>
            <a:r>
              <a:rPr lang="en-US" sz="1600" dirty="0" err="1">
                <a:latin typeface="Abadi" panose="020B0604020104020204" pitchFamily="34" charset="0"/>
              </a:rPr>
              <a:t>MobileNet</a:t>
            </a:r>
            <a:r>
              <a:rPr lang="en-US" sz="1600" dirty="0">
                <a:latin typeface="Abadi" panose="020B0604020104020204" pitchFamily="34" charset="0"/>
              </a:rPr>
              <a:t>, on the other hand, is a CNN-based architecture that uses </a:t>
            </a:r>
            <a:r>
              <a:rPr lang="en-US" sz="1600" dirty="0" err="1">
                <a:latin typeface="Abadi" panose="020B0604020104020204" pitchFamily="34" charset="0"/>
              </a:rPr>
              <a:t>depthwise</a:t>
            </a:r>
            <a:r>
              <a:rPr lang="en-US" sz="1600" dirty="0">
                <a:latin typeface="Abadi" panose="020B0604020104020204" pitchFamily="34" charset="0"/>
              </a:rPr>
              <a:t> separable convolutions and a width multiplier to reduce the number of parameters and computational cost.</a:t>
            </a:r>
          </a:p>
          <a:p>
            <a:pPr algn="just">
              <a:buFont typeface="Arial" panose="020B0604020202020204" pitchFamily="34" charset="0"/>
              <a:buChar char="•"/>
            </a:pPr>
            <a:r>
              <a:rPr lang="en-US" sz="1600" dirty="0">
                <a:latin typeface="Abadi" panose="020B0604020104020204" pitchFamily="34" charset="0"/>
              </a:rPr>
              <a:t> In terms of performance, </a:t>
            </a:r>
            <a:r>
              <a:rPr lang="en-US" sz="1600" dirty="0" err="1">
                <a:latin typeface="Abadi" panose="020B0604020104020204" pitchFamily="34" charset="0"/>
              </a:rPr>
              <a:t>MobileViT</a:t>
            </a:r>
            <a:r>
              <a:rPr lang="en-US" sz="1600" dirty="0">
                <a:latin typeface="Abadi" panose="020B0604020104020204" pitchFamily="34" charset="0"/>
              </a:rPr>
              <a:t> outperforms </a:t>
            </a:r>
            <a:r>
              <a:rPr lang="en-US" sz="1600" dirty="0" err="1">
                <a:latin typeface="Abadi" panose="020B0604020104020204" pitchFamily="34" charset="0"/>
              </a:rPr>
              <a:t>MobileNet</a:t>
            </a:r>
            <a:r>
              <a:rPr lang="en-US" sz="1600" dirty="0">
                <a:latin typeface="Abadi" panose="020B0604020104020204" pitchFamily="34" charset="0"/>
              </a:rPr>
              <a:t>, for a similar number of parameters. </a:t>
            </a:r>
            <a:r>
              <a:rPr lang="en-US" sz="1600" dirty="0" err="1">
                <a:latin typeface="Abadi" panose="020B0604020104020204" pitchFamily="34" charset="0"/>
              </a:rPr>
              <a:t>MobileViT</a:t>
            </a:r>
            <a:r>
              <a:rPr lang="en-US" sz="1600" dirty="0">
                <a:latin typeface="Abadi" panose="020B0604020104020204" pitchFamily="34" charset="0"/>
              </a:rPr>
              <a:t> is 5.7% more accurate than </a:t>
            </a:r>
            <a:r>
              <a:rPr lang="en-US" sz="1600" dirty="0" err="1">
                <a:latin typeface="Abadi" panose="020B0604020104020204" pitchFamily="34" charset="0"/>
              </a:rPr>
              <a:t>MobileNet</a:t>
            </a:r>
            <a:r>
              <a:rPr lang="en-US" sz="1600" dirty="0">
                <a:latin typeface="Abadi" panose="020B0604020104020204" pitchFamily="34" charset="0"/>
              </a:rPr>
              <a:t> for a similar number of parameters on the object detection tasks. </a:t>
            </a:r>
            <a:r>
              <a:rPr lang="en-US" sz="1600" dirty="0" err="1">
                <a:latin typeface="Abadi" panose="020B0604020104020204" pitchFamily="34" charset="0"/>
              </a:rPr>
              <a:t>MobileViT</a:t>
            </a:r>
            <a:r>
              <a:rPr lang="en-US" sz="1600" dirty="0">
                <a:latin typeface="Abadi" panose="020B0604020104020204" pitchFamily="34" charset="0"/>
              </a:rPr>
              <a:t> also provide you with better </a:t>
            </a:r>
            <a:r>
              <a:rPr lang="en-US" sz="1600" dirty="0" err="1">
                <a:latin typeface="Abadi" panose="020B0604020104020204" pitchFamily="34" charset="0"/>
              </a:rPr>
              <a:t>mAP</a:t>
            </a:r>
            <a:r>
              <a:rPr lang="en-US" sz="1600" dirty="0">
                <a:latin typeface="Abadi" panose="020B0604020104020204" pitchFamily="34" charset="0"/>
              </a:rPr>
              <a:t>(mean average precision) .</a:t>
            </a:r>
          </a:p>
          <a:p>
            <a:pPr algn="just">
              <a:buFont typeface="Arial" panose="020B0604020202020204" pitchFamily="34" charset="0"/>
              <a:buChar char="•"/>
            </a:pPr>
            <a:r>
              <a:rPr lang="en-US" sz="1600" dirty="0">
                <a:latin typeface="Abadi" panose="020B0604020104020204" pitchFamily="34" charset="0"/>
              </a:rPr>
              <a:t> Mobile </a:t>
            </a:r>
            <a:r>
              <a:rPr lang="en-US" sz="1600" dirty="0" err="1">
                <a:latin typeface="Abadi" panose="020B0604020104020204" pitchFamily="34" charset="0"/>
              </a:rPr>
              <a:t>ViT</a:t>
            </a:r>
            <a:r>
              <a:rPr lang="en-US" sz="1600" dirty="0">
                <a:latin typeface="Abadi" panose="020B0604020104020204" pitchFamily="34" charset="0"/>
              </a:rPr>
              <a:t> offers better performance than </a:t>
            </a:r>
            <a:r>
              <a:rPr lang="en-US" sz="1600" dirty="0" err="1">
                <a:latin typeface="Abadi" panose="020B0604020104020204" pitchFamily="34" charset="0"/>
              </a:rPr>
              <a:t>MobileNet</a:t>
            </a:r>
            <a:r>
              <a:rPr lang="en-US" sz="1600" dirty="0">
                <a:latin typeface="Abadi" panose="020B0604020104020204" pitchFamily="34" charset="0"/>
              </a:rPr>
              <a:t> and </a:t>
            </a:r>
            <a:r>
              <a:rPr lang="en-US" sz="1600" dirty="0" err="1">
                <a:latin typeface="Abadi" panose="020B0604020104020204" pitchFamily="34" charset="0"/>
              </a:rPr>
              <a:t>DeiT</a:t>
            </a:r>
            <a:r>
              <a:rPr lang="en-US" sz="1600" dirty="0">
                <a:latin typeface="Abadi" panose="020B0604020104020204" pitchFamily="34" charset="0"/>
              </a:rPr>
              <a:t> for image classification tasks, while maintaining efficiency on mobile devices. However, </a:t>
            </a:r>
            <a:r>
              <a:rPr lang="en-US" sz="1600" dirty="0" err="1">
                <a:latin typeface="Abadi" panose="020B0604020104020204" pitchFamily="34" charset="0"/>
              </a:rPr>
              <a:t>MobileNet</a:t>
            </a:r>
            <a:r>
              <a:rPr lang="en-US" sz="1600" dirty="0">
                <a:latin typeface="Abadi" panose="020B0604020104020204" pitchFamily="34" charset="0"/>
              </a:rPr>
              <a:t> remains a popular choice for its simplicity and efficiency on mobile device as it requires less inference time because of simpler architecture.</a:t>
            </a:r>
            <a:endParaRPr lang="en-IN" sz="1600" dirty="0">
              <a:latin typeface="Abadi" panose="020B0604020104020204" pitchFamily="34" charset="0"/>
            </a:endParaRPr>
          </a:p>
        </p:txBody>
      </p:sp>
    </p:spTree>
    <p:extLst>
      <p:ext uri="{BB962C8B-B14F-4D97-AF65-F5344CB8AC3E}">
        <p14:creationId xmlns:p14="http://schemas.microsoft.com/office/powerpoint/2010/main" val="1155954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D1C9CD-8841-3090-F16C-2A3A53796A2A}"/>
              </a:ext>
            </a:extLst>
          </p:cNvPr>
          <p:cNvPicPr>
            <a:picLocks noChangeAspect="1"/>
          </p:cNvPicPr>
          <p:nvPr/>
        </p:nvPicPr>
        <p:blipFill>
          <a:blip r:embed="rId2"/>
          <a:stretch>
            <a:fillRect/>
          </a:stretch>
        </p:blipFill>
        <p:spPr>
          <a:xfrm>
            <a:off x="368626" y="0"/>
            <a:ext cx="3810000" cy="2990850"/>
          </a:xfrm>
          <a:prstGeom prst="rect">
            <a:avLst/>
          </a:prstGeom>
        </p:spPr>
      </p:pic>
      <p:sp>
        <p:nvSpPr>
          <p:cNvPr id="6" name="TextBox 5">
            <a:extLst>
              <a:ext uri="{FF2B5EF4-FFF2-40B4-BE49-F238E27FC236}">
                <a16:creationId xmlns:a16="http://schemas.microsoft.com/office/drawing/2014/main" id="{1BDC8546-AFD8-EE18-2A66-37B6870846B4}"/>
              </a:ext>
            </a:extLst>
          </p:cNvPr>
          <p:cNvSpPr txBox="1"/>
          <p:nvPr/>
        </p:nvSpPr>
        <p:spPr>
          <a:xfrm>
            <a:off x="760314" y="2990850"/>
            <a:ext cx="3026623" cy="523220"/>
          </a:xfrm>
          <a:prstGeom prst="rect">
            <a:avLst/>
          </a:prstGeom>
          <a:noFill/>
        </p:spPr>
        <p:txBody>
          <a:bodyPr wrap="square" rtlCol="0">
            <a:spAutoFit/>
          </a:bodyPr>
          <a:lstStyle/>
          <a:p>
            <a:pPr algn="ctr"/>
            <a:r>
              <a:rPr lang="en-IN" sz="1400" dirty="0">
                <a:latin typeface="Abadi" panose="020B0604020104020204" pitchFamily="34" charset="0"/>
              </a:rPr>
              <a:t>Mobile </a:t>
            </a:r>
            <a:r>
              <a:rPr lang="en-IN" sz="1400" dirty="0" err="1">
                <a:latin typeface="Abadi" panose="020B0604020104020204" pitchFamily="34" charset="0"/>
              </a:rPr>
              <a:t>ViT</a:t>
            </a:r>
            <a:r>
              <a:rPr lang="en-IN" sz="1400" dirty="0">
                <a:latin typeface="Abadi" panose="020B0604020104020204" pitchFamily="34" charset="0"/>
              </a:rPr>
              <a:t> gives better accuracy and </a:t>
            </a:r>
            <a:r>
              <a:rPr lang="en-IN" sz="1400" dirty="0" err="1">
                <a:latin typeface="Abadi" panose="020B0604020104020204" pitchFamily="34" charset="0"/>
              </a:rPr>
              <a:t>mAP</a:t>
            </a:r>
            <a:r>
              <a:rPr lang="en-IN" sz="1400" dirty="0">
                <a:latin typeface="Abadi" panose="020B0604020104020204" pitchFamily="34" charset="0"/>
              </a:rPr>
              <a:t> as compared to other models.</a:t>
            </a:r>
          </a:p>
        </p:txBody>
      </p:sp>
      <p:pic>
        <p:nvPicPr>
          <p:cNvPr id="8" name="Picture 7">
            <a:extLst>
              <a:ext uri="{FF2B5EF4-FFF2-40B4-BE49-F238E27FC236}">
                <a16:creationId xmlns:a16="http://schemas.microsoft.com/office/drawing/2014/main" id="{FB2D1489-226F-30AD-DD46-52A88AFA8EFC}"/>
              </a:ext>
            </a:extLst>
          </p:cNvPr>
          <p:cNvPicPr>
            <a:picLocks noChangeAspect="1"/>
          </p:cNvPicPr>
          <p:nvPr/>
        </p:nvPicPr>
        <p:blipFill>
          <a:blip r:embed="rId3"/>
          <a:stretch>
            <a:fillRect/>
          </a:stretch>
        </p:blipFill>
        <p:spPr>
          <a:xfrm>
            <a:off x="4456799" y="2111749"/>
            <a:ext cx="7650674" cy="2846293"/>
          </a:xfrm>
          <a:prstGeom prst="rect">
            <a:avLst/>
          </a:prstGeom>
        </p:spPr>
      </p:pic>
      <p:sp>
        <p:nvSpPr>
          <p:cNvPr id="9" name="TextBox 8">
            <a:extLst>
              <a:ext uri="{FF2B5EF4-FFF2-40B4-BE49-F238E27FC236}">
                <a16:creationId xmlns:a16="http://schemas.microsoft.com/office/drawing/2014/main" id="{36C8FA34-2F38-D7E3-01A5-90D03098AD13}"/>
              </a:ext>
            </a:extLst>
          </p:cNvPr>
          <p:cNvSpPr txBox="1"/>
          <p:nvPr/>
        </p:nvSpPr>
        <p:spPr>
          <a:xfrm>
            <a:off x="5714523" y="5291100"/>
            <a:ext cx="5135225" cy="523220"/>
          </a:xfrm>
          <a:prstGeom prst="rect">
            <a:avLst/>
          </a:prstGeom>
          <a:noFill/>
        </p:spPr>
        <p:txBody>
          <a:bodyPr wrap="square" rtlCol="0">
            <a:spAutoFit/>
          </a:bodyPr>
          <a:lstStyle/>
          <a:p>
            <a:pPr algn="ctr"/>
            <a:r>
              <a:rPr lang="en-IN" sz="1400" dirty="0">
                <a:latin typeface="Abadi" panose="020B0604020104020204" pitchFamily="34" charset="0"/>
              </a:rPr>
              <a:t>We see that with similar number of parameters </a:t>
            </a:r>
            <a:r>
              <a:rPr lang="en-IN" sz="1400" dirty="0" err="1">
                <a:latin typeface="Abadi" panose="020B0604020104020204" pitchFamily="34" charset="0"/>
              </a:rPr>
              <a:t>MobileViT</a:t>
            </a:r>
            <a:r>
              <a:rPr lang="en-IN" sz="1400" dirty="0">
                <a:latin typeface="Abadi" panose="020B0604020104020204" pitchFamily="34" charset="0"/>
              </a:rPr>
              <a:t> performs better than both Heavy Weight and Light Weight CNNs.</a:t>
            </a:r>
          </a:p>
        </p:txBody>
      </p:sp>
      <p:sp>
        <p:nvSpPr>
          <p:cNvPr id="10" name="TextBox 9">
            <a:extLst>
              <a:ext uri="{FF2B5EF4-FFF2-40B4-BE49-F238E27FC236}">
                <a16:creationId xmlns:a16="http://schemas.microsoft.com/office/drawing/2014/main" id="{17A4F2CD-FEB3-162E-53A6-C7659B7949A0}"/>
              </a:ext>
            </a:extLst>
          </p:cNvPr>
          <p:cNvSpPr txBox="1"/>
          <p:nvPr/>
        </p:nvSpPr>
        <p:spPr>
          <a:xfrm>
            <a:off x="1290917" y="6061325"/>
            <a:ext cx="10901083" cy="615553"/>
          </a:xfrm>
          <a:prstGeom prst="rect">
            <a:avLst/>
          </a:prstGeom>
          <a:noFill/>
        </p:spPr>
        <p:txBody>
          <a:bodyPr wrap="square" rtlCol="0">
            <a:spAutoFit/>
          </a:bodyPr>
          <a:lstStyle/>
          <a:p>
            <a:r>
              <a:rPr lang="en-IN" sz="1600" u="sng" dirty="0">
                <a:latin typeface="Abadi" panose="020B0604020104020204" pitchFamily="34" charset="0"/>
              </a:rPr>
              <a:t>Taken from : “</a:t>
            </a:r>
            <a:r>
              <a:rPr lang="en-US" sz="1600" b="0" u="sng" kern="1200" dirty="0" err="1">
                <a:solidFill>
                  <a:schemeClr val="dk1"/>
                </a:solidFill>
                <a:latin typeface="Abadi" panose="020B0604020104020204" pitchFamily="34" charset="0"/>
              </a:rPr>
              <a:t>MobileViT</a:t>
            </a:r>
            <a:r>
              <a:rPr lang="en-US" sz="1600" b="0" u="sng" kern="1200" dirty="0">
                <a:solidFill>
                  <a:schemeClr val="dk1"/>
                </a:solidFill>
                <a:latin typeface="Abadi" panose="020B0604020104020204" pitchFamily="34" charset="0"/>
              </a:rPr>
              <a:t>: Light-weight, General-purpose, and Mobile-friendly Vision Transformer”</a:t>
            </a:r>
          </a:p>
          <a:p>
            <a:endParaRPr lang="en-IN" u="sng" dirty="0"/>
          </a:p>
        </p:txBody>
      </p:sp>
    </p:spTree>
    <p:extLst>
      <p:ext uri="{BB962C8B-B14F-4D97-AF65-F5344CB8AC3E}">
        <p14:creationId xmlns:p14="http://schemas.microsoft.com/office/powerpoint/2010/main" val="2431822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E0DD-6BF7-E6B7-3562-82DA1DB5AFD7}"/>
              </a:ext>
            </a:extLst>
          </p:cNvPr>
          <p:cNvSpPr>
            <a:spLocks noGrp="1"/>
          </p:cNvSpPr>
          <p:nvPr>
            <p:ph type="title"/>
          </p:nvPr>
        </p:nvSpPr>
        <p:spPr/>
        <p:txBody>
          <a:bodyPr>
            <a:normAutofit/>
          </a:bodyPr>
          <a:lstStyle/>
          <a:p>
            <a:r>
              <a:rPr lang="en-IN" sz="4400" dirty="0"/>
              <a:t>Integrating the model into our DDD System</a:t>
            </a:r>
          </a:p>
        </p:txBody>
      </p:sp>
      <p:pic>
        <p:nvPicPr>
          <p:cNvPr id="5" name="Content Placeholder 4">
            <a:extLst>
              <a:ext uri="{FF2B5EF4-FFF2-40B4-BE49-F238E27FC236}">
                <a16:creationId xmlns:a16="http://schemas.microsoft.com/office/drawing/2014/main" id="{62A43C84-5EFD-1237-64EE-2342B1985280}"/>
              </a:ext>
            </a:extLst>
          </p:cNvPr>
          <p:cNvPicPr>
            <a:picLocks noGrp="1" noChangeAspect="1"/>
          </p:cNvPicPr>
          <p:nvPr>
            <p:ph idx="1"/>
          </p:nvPr>
        </p:nvPicPr>
        <p:blipFill>
          <a:blip r:embed="rId2"/>
          <a:stretch>
            <a:fillRect/>
          </a:stretch>
        </p:blipFill>
        <p:spPr>
          <a:xfrm>
            <a:off x="3290774" y="3015762"/>
            <a:ext cx="5061178" cy="3042138"/>
          </a:xfrm>
        </p:spPr>
      </p:pic>
      <p:sp>
        <p:nvSpPr>
          <p:cNvPr id="3" name="TextBox 2">
            <a:extLst>
              <a:ext uri="{FF2B5EF4-FFF2-40B4-BE49-F238E27FC236}">
                <a16:creationId xmlns:a16="http://schemas.microsoft.com/office/drawing/2014/main" id="{585AAB4B-5760-CE39-1E9C-58C1A0F11EDD}"/>
              </a:ext>
            </a:extLst>
          </p:cNvPr>
          <p:cNvSpPr txBox="1"/>
          <p:nvPr/>
        </p:nvSpPr>
        <p:spPr>
          <a:xfrm>
            <a:off x="1277470" y="2113190"/>
            <a:ext cx="9637059" cy="584775"/>
          </a:xfrm>
          <a:prstGeom prst="rect">
            <a:avLst/>
          </a:prstGeom>
          <a:noFill/>
        </p:spPr>
        <p:txBody>
          <a:bodyPr wrap="square" rtlCol="0">
            <a:spAutoFit/>
          </a:bodyPr>
          <a:lstStyle/>
          <a:p>
            <a:pPr algn="just"/>
            <a:r>
              <a:rPr lang="en-IN" sz="1600" dirty="0">
                <a:latin typeface="Abadi" panose="020B0604020104020204" pitchFamily="34" charset="0"/>
              </a:rPr>
              <a:t>After implementing the model, we intend to integrate it with our cellular system so that the user of Drowsiness Detection System can use it from anywhere at anytime with ease.</a:t>
            </a:r>
          </a:p>
        </p:txBody>
      </p:sp>
    </p:spTree>
    <p:extLst>
      <p:ext uri="{BB962C8B-B14F-4D97-AF65-F5344CB8AC3E}">
        <p14:creationId xmlns:p14="http://schemas.microsoft.com/office/powerpoint/2010/main" val="3391731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0484-2A37-42C6-6403-3DA102007968}"/>
              </a:ext>
            </a:extLst>
          </p:cNvPr>
          <p:cNvSpPr>
            <a:spLocks noGrp="1"/>
          </p:cNvSpPr>
          <p:nvPr>
            <p:ph type="title"/>
          </p:nvPr>
        </p:nvSpPr>
        <p:spPr/>
        <p:txBody>
          <a:bodyPr>
            <a:normAutofit/>
          </a:bodyPr>
          <a:lstStyle/>
          <a:p>
            <a:r>
              <a:rPr lang="en-IN" sz="4400" dirty="0"/>
              <a:t>Overview</a:t>
            </a:r>
          </a:p>
        </p:txBody>
      </p:sp>
      <p:sp>
        <p:nvSpPr>
          <p:cNvPr id="3" name="Content Placeholder 2">
            <a:extLst>
              <a:ext uri="{FF2B5EF4-FFF2-40B4-BE49-F238E27FC236}">
                <a16:creationId xmlns:a16="http://schemas.microsoft.com/office/drawing/2014/main" id="{19390542-4341-2C1C-2671-3C2561EF7EF3}"/>
              </a:ext>
            </a:extLst>
          </p:cNvPr>
          <p:cNvSpPr>
            <a:spLocks noGrp="1"/>
          </p:cNvSpPr>
          <p:nvPr>
            <p:ph idx="1"/>
          </p:nvPr>
        </p:nvSpPr>
        <p:spPr/>
        <p:txBody>
          <a:bodyPr>
            <a:normAutofit/>
          </a:bodyPr>
          <a:lstStyle/>
          <a:p>
            <a:pPr>
              <a:buFont typeface="Wingdings" panose="05000000000000000000" pitchFamily="2" charset="2"/>
              <a:buChar char="Ø"/>
            </a:pPr>
            <a:r>
              <a:rPr lang="en-IN" sz="1400" dirty="0">
                <a:latin typeface="Abadi" panose="020B0604020104020204" pitchFamily="34" charset="0"/>
              </a:rPr>
              <a:t> Abstract</a:t>
            </a:r>
          </a:p>
          <a:p>
            <a:pPr>
              <a:buFont typeface="Wingdings" panose="05000000000000000000" pitchFamily="2" charset="2"/>
              <a:buChar char="Ø"/>
            </a:pPr>
            <a:r>
              <a:rPr lang="en-IN" sz="1400" dirty="0">
                <a:latin typeface="Abadi" panose="020B0604020104020204" pitchFamily="34" charset="0"/>
              </a:rPr>
              <a:t> Introduction</a:t>
            </a:r>
          </a:p>
          <a:p>
            <a:pPr>
              <a:buFont typeface="Wingdings" panose="05000000000000000000" pitchFamily="2" charset="2"/>
              <a:buChar char="Ø"/>
            </a:pPr>
            <a:r>
              <a:rPr lang="en-IN" sz="1400" dirty="0">
                <a:latin typeface="Abadi" panose="020B0604020104020204" pitchFamily="34" charset="0"/>
              </a:rPr>
              <a:t> Literature Review</a:t>
            </a:r>
          </a:p>
          <a:p>
            <a:pPr>
              <a:buFont typeface="Wingdings" panose="05000000000000000000" pitchFamily="2" charset="2"/>
              <a:buChar char="Ø"/>
            </a:pPr>
            <a:r>
              <a:rPr lang="en-IN" sz="1400" dirty="0">
                <a:latin typeface="Abadi" panose="020B0604020104020204" pitchFamily="34" charset="0"/>
              </a:rPr>
              <a:t> How will we implement it</a:t>
            </a:r>
          </a:p>
          <a:p>
            <a:pPr>
              <a:buFont typeface="Wingdings" panose="05000000000000000000" pitchFamily="2" charset="2"/>
              <a:buChar char="Ø"/>
            </a:pPr>
            <a:r>
              <a:rPr lang="en-IN" sz="1400" dirty="0">
                <a:latin typeface="Abadi" panose="020B0604020104020204" pitchFamily="34" charset="0"/>
              </a:rPr>
              <a:t> Vision </a:t>
            </a:r>
            <a:r>
              <a:rPr lang="en-IN" sz="1400" dirty="0" err="1">
                <a:latin typeface="Abadi" panose="020B0604020104020204" pitchFamily="34" charset="0"/>
              </a:rPr>
              <a:t>Transfromers</a:t>
            </a:r>
            <a:endParaRPr lang="en-IN" sz="1400" dirty="0">
              <a:latin typeface="Abadi" panose="020B0604020104020204" pitchFamily="34" charset="0"/>
            </a:endParaRPr>
          </a:p>
          <a:p>
            <a:pPr>
              <a:buFont typeface="Wingdings" panose="05000000000000000000" pitchFamily="2" charset="2"/>
              <a:buChar char="Ø"/>
            </a:pPr>
            <a:r>
              <a:rPr lang="en-IN" sz="1400" dirty="0">
                <a:latin typeface="Abadi" panose="020B0604020104020204" pitchFamily="34" charset="0"/>
              </a:rPr>
              <a:t> Why </a:t>
            </a:r>
            <a:r>
              <a:rPr lang="en-IN" sz="1400" dirty="0" err="1">
                <a:latin typeface="Abadi" panose="020B0604020104020204" pitchFamily="34" charset="0"/>
              </a:rPr>
              <a:t>ViT</a:t>
            </a:r>
            <a:r>
              <a:rPr lang="en-IN" sz="1400" dirty="0">
                <a:latin typeface="Abadi" panose="020B0604020104020204" pitchFamily="34" charset="0"/>
              </a:rPr>
              <a:t> over CNN</a:t>
            </a:r>
          </a:p>
          <a:p>
            <a:pPr>
              <a:buFont typeface="Wingdings" panose="05000000000000000000" pitchFamily="2" charset="2"/>
              <a:buChar char="Ø"/>
            </a:pPr>
            <a:r>
              <a:rPr lang="en-IN" sz="1400" dirty="0">
                <a:latin typeface="Abadi" panose="020B0604020104020204" pitchFamily="34" charset="0"/>
              </a:rPr>
              <a:t> Integrating model into our DDD system </a:t>
            </a:r>
          </a:p>
          <a:p>
            <a:pPr>
              <a:buFont typeface="Wingdings" panose="05000000000000000000" pitchFamily="2" charset="2"/>
              <a:buChar char="Ø"/>
            </a:pPr>
            <a:r>
              <a:rPr lang="en-IN" sz="1400" dirty="0">
                <a:latin typeface="Abadi" panose="020B0604020104020204" pitchFamily="34" charset="0"/>
              </a:rPr>
              <a:t> Datasets used</a:t>
            </a:r>
          </a:p>
          <a:p>
            <a:pPr>
              <a:buFont typeface="Wingdings" panose="05000000000000000000" pitchFamily="2" charset="2"/>
              <a:buChar char="Ø"/>
            </a:pPr>
            <a:r>
              <a:rPr lang="en-IN" sz="1400" dirty="0">
                <a:latin typeface="Abadi" panose="020B0604020104020204" pitchFamily="34" charset="0"/>
              </a:rPr>
              <a:t> References</a:t>
            </a:r>
          </a:p>
        </p:txBody>
      </p:sp>
    </p:spTree>
    <p:extLst>
      <p:ext uri="{BB962C8B-B14F-4D97-AF65-F5344CB8AC3E}">
        <p14:creationId xmlns:p14="http://schemas.microsoft.com/office/powerpoint/2010/main" val="85074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317B9-FF9C-621A-AE9E-41474206E5BF}"/>
              </a:ext>
            </a:extLst>
          </p:cNvPr>
          <p:cNvSpPr>
            <a:spLocks noGrp="1"/>
          </p:cNvSpPr>
          <p:nvPr>
            <p:ph type="title"/>
          </p:nvPr>
        </p:nvSpPr>
        <p:spPr/>
        <p:txBody>
          <a:bodyPr/>
          <a:lstStyle/>
          <a:p>
            <a:r>
              <a:rPr lang="en-IN" sz="4400" dirty="0"/>
              <a:t>Database</a:t>
            </a:r>
            <a:r>
              <a:rPr lang="en-IN" dirty="0"/>
              <a:t> used in DDD Systems</a:t>
            </a:r>
          </a:p>
        </p:txBody>
      </p:sp>
      <p:graphicFrame>
        <p:nvGraphicFramePr>
          <p:cNvPr id="4" name="Table 3">
            <a:extLst>
              <a:ext uri="{FF2B5EF4-FFF2-40B4-BE49-F238E27FC236}">
                <a16:creationId xmlns:a16="http://schemas.microsoft.com/office/drawing/2014/main" id="{A5504C65-E21F-A15B-C474-62307FA6A483}"/>
              </a:ext>
            </a:extLst>
          </p:cNvPr>
          <p:cNvGraphicFramePr>
            <a:graphicFrameLocks noGrp="1"/>
          </p:cNvGraphicFramePr>
          <p:nvPr>
            <p:extLst>
              <p:ext uri="{D42A27DB-BD31-4B8C-83A1-F6EECF244321}">
                <p14:modId xmlns:p14="http://schemas.microsoft.com/office/powerpoint/2010/main" val="704613909"/>
              </p:ext>
            </p:extLst>
          </p:nvPr>
        </p:nvGraphicFramePr>
        <p:xfrm>
          <a:off x="987314" y="2262499"/>
          <a:ext cx="10217372" cy="3680571"/>
        </p:xfrm>
        <a:graphic>
          <a:graphicData uri="http://schemas.openxmlformats.org/drawingml/2006/table">
            <a:tbl>
              <a:tblPr firstRow="1" bandRow="1">
                <a:tableStyleId>{5C22544A-7EE6-4342-B048-85BDC9FD1C3A}</a:tableStyleId>
              </a:tblPr>
              <a:tblGrid>
                <a:gridCol w="2858583">
                  <a:extLst>
                    <a:ext uri="{9D8B030D-6E8A-4147-A177-3AD203B41FA5}">
                      <a16:colId xmlns:a16="http://schemas.microsoft.com/office/drawing/2014/main" val="74153941"/>
                    </a:ext>
                  </a:extLst>
                </a:gridCol>
                <a:gridCol w="1017462">
                  <a:extLst>
                    <a:ext uri="{9D8B030D-6E8A-4147-A177-3AD203B41FA5}">
                      <a16:colId xmlns:a16="http://schemas.microsoft.com/office/drawing/2014/main" val="199457419"/>
                    </a:ext>
                  </a:extLst>
                </a:gridCol>
                <a:gridCol w="1410767">
                  <a:extLst>
                    <a:ext uri="{9D8B030D-6E8A-4147-A177-3AD203B41FA5}">
                      <a16:colId xmlns:a16="http://schemas.microsoft.com/office/drawing/2014/main" val="3448484278"/>
                    </a:ext>
                  </a:extLst>
                </a:gridCol>
                <a:gridCol w="2465280">
                  <a:extLst>
                    <a:ext uri="{9D8B030D-6E8A-4147-A177-3AD203B41FA5}">
                      <a16:colId xmlns:a16="http://schemas.microsoft.com/office/drawing/2014/main" val="2674736897"/>
                    </a:ext>
                  </a:extLst>
                </a:gridCol>
                <a:gridCol w="2465280">
                  <a:extLst>
                    <a:ext uri="{9D8B030D-6E8A-4147-A177-3AD203B41FA5}">
                      <a16:colId xmlns:a16="http://schemas.microsoft.com/office/drawing/2014/main" val="1730668680"/>
                    </a:ext>
                  </a:extLst>
                </a:gridCol>
              </a:tblGrid>
              <a:tr h="350736">
                <a:tc>
                  <a:txBody>
                    <a:bodyPr/>
                    <a:lstStyle/>
                    <a:p>
                      <a:r>
                        <a:rPr lang="en-IN" dirty="0">
                          <a:latin typeface="Abadi" panose="020B0604020104020204" pitchFamily="34" charset="0"/>
                        </a:rPr>
                        <a:t>Dataset Name</a:t>
                      </a:r>
                    </a:p>
                  </a:txBody>
                  <a:tcPr/>
                </a:tc>
                <a:tc>
                  <a:txBody>
                    <a:bodyPr/>
                    <a:lstStyle/>
                    <a:p>
                      <a:r>
                        <a:rPr lang="en-IN" dirty="0">
                          <a:latin typeface="Abadi" panose="020B0604020104020204" pitchFamily="34" charset="0"/>
                        </a:rPr>
                        <a:t>Size</a:t>
                      </a:r>
                    </a:p>
                  </a:txBody>
                  <a:tcPr/>
                </a:tc>
                <a:tc>
                  <a:txBody>
                    <a:bodyPr/>
                    <a:lstStyle/>
                    <a:p>
                      <a:r>
                        <a:rPr lang="en-IN" b="1" dirty="0">
                          <a:latin typeface="Abadi" panose="020B0604020104020204" pitchFamily="34" charset="0"/>
                        </a:rPr>
                        <a:t>Format</a:t>
                      </a:r>
                    </a:p>
                  </a:txBody>
                  <a:tcPr/>
                </a:tc>
                <a:tc>
                  <a:txBody>
                    <a:bodyPr/>
                    <a:lstStyle/>
                    <a:p>
                      <a:r>
                        <a:rPr lang="en-IN" b="1" dirty="0">
                          <a:latin typeface="Abadi" panose="020B0604020104020204" pitchFamily="34" charset="0"/>
                        </a:rPr>
                        <a:t>Items</a:t>
                      </a:r>
                    </a:p>
                  </a:txBody>
                  <a:tcPr/>
                </a:tc>
                <a:tc>
                  <a:txBody>
                    <a:bodyPr/>
                    <a:lstStyle/>
                    <a:p>
                      <a:r>
                        <a:rPr lang="en-IN" b="1" dirty="0">
                          <a:latin typeface="Abadi" panose="020B0604020104020204" pitchFamily="34" charset="0"/>
                        </a:rPr>
                        <a:t>Classes</a:t>
                      </a:r>
                    </a:p>
                  </a:txBody>
                  <a:tcPr/>
                </a:tc>
                <a:extLst>
                  <a:ext uri="{0D108BD9-81ED-4DB2-BD59-A6C34878D82A}">
                    <a16:rowId xmlns:a16="http://schemas.microsoft.com/office/drawing/2014/main" val="849421387"/>
                  </a:ext>
                </a:extLst>
              </a:tr>
              <a:tr h="845931">
                <a:tc>
                  <a:txBody>
                    <a:bodyPr/>
                    <a:lstStyle/>
                    <a:p>
                      <a:r>
                        <a:rPr lang="en-IN" b="0" dirty="0">
                          <a:latin typeface="Abadi" panose="020B0604020104020204" pitchFamily="34" charset="0"/>
                        </a:rPr>
                        <a:t>National Tsing Hua University DDD Dataset</a:t>
                      </a:r>
                    </a:p>
                  </a:txBody>
                  <a:tcPr/>
                </a:tc>
                <a:tc>
                  <a:txBody>
                    <a:bodyPr/>
                    <a:lstStyle/>
                    <a:p>
                      <a:r>
                        <a:rPr lang="en-IN" b="0" dirty="0">
                          <a:latin typeface="Abadi" panose="020B0604020104020204" pitchFamily="34" charset="0"/>
                        </a:rPr>
                        <a:t>5 GB</a:t>
                      </a:r>
                    </a:p>
                  </a:txBody>
                  <a:tcPr/>
                </a:tc>
                <a:tc>
                  <a:txBody>
                    <a:bodyPr/>
                    <a:lstStyle/>
                    <a:p>
                      <a:r>
                        <a:rPr lang="en-IN" dirty="0">
                          <a:latin typeface="Abadi" panose="020B0604020104020204" pitchFamily="34" charset="0"/>
                        </a:rPr>
                        <a:t>RGB Videos</a:t>
                      </a:r>
                    </a:p>
                  </a:txBody>
                  <a:tcPr/>
                </a:tc>
                <a:tc>
                  <a:txBody>
                    <a:bodyPr/>
                    <a:lstStyle/>
                    <a:p>
                      <a:r>
                        <a:rPr lang="en-IN" dirty="0">
                          <a:latin typeface="Abadi" panose="020B0604020104020204" pitchFamily="34" charset="0"/>
                        </a:rPr>
                        <a:t>36 video footage of total 9 and a half hour</a:t>
                      </a:r>
                    </a:p>
                  </a:txBody>
                  <a:tcPr/>
                </a:tc>
                <a:tc>
                  <a:txBody>
                    <a:bodyPr/>
                    <a:lstStyle/>
                    <a:p>
                      <a:r>
                        <a:rPr lang="en-IN" dirty="0">
                          <a:latin typeface="Abadi" panose="020B0604020104020204" pitchFamily="34" charset="0"/>
                        </a:rPr>
                        <a:t>Drowsy and Non-Drowsy</a:t>
                      </a:r>
                    </a:p>
                  </a:txBody>
                  <a:tcPr/>
                </a:tc>
                <a:extLst>
                  <a:ext uri="{0D108BD9-81ED-4DB2-BD59-A6C34878D82A}">
                    <a16:rowId xmlns:a16="http://schemas.microsoft.com/office/drawing/2014/main" val="2093893637"/>
                  </a:ext>
                </a:extLst>
              </a:tr>
              <a:tr h="876840">
                <a:tc>
                  <a:txBody>
                    <a:bodyPr/>
                    <a:lstStyle/>
                    <a:p>
                      <a:r>
                        <a:rPr lang="en-IN" b="0" dirty="0">
                          <a:latin typeface="Abadi" panose="020B0604020104020204" pitchFamily="34" charset="0"/>
                        </a:rPr>
                        <a:t>University of Texas of Arlington Real-Life Drowsiness Dataset</a:t>
                      </a:r>
                    </a:p>
                  </a:txBody>
                  <a:tcPr/>
                </a:tc>
                <a:tc>
                  <a:txBody>
                    <a:bodyPr/>
                    <a:lstStyle/>
                    <a:p>
                      <a:r>
                        <a:rPr lang="en-IN" b="0" dirty="0">
                          <a:latin typeface="Abadi" panose="020B0604020104020204" pitchFamily="34" charset="0"/>
                        </a:rPr>
                        <a:t>111.2 GB</a:t>
                      </a:r>
                    </a:p>
                  </a:txBody>
                  <a:tcPr/>
                </a:tc>
                <a:tc>
                  <a:txBody>
                    <a:bodyPr/>
                    <a:lstStyle/>
                    <a:p>
                      <a:r>
                        <a:rPr lang="en-IN" dirty="0">
                          <a:latin typeface="Abadi" panose="020B0604020104020204" pitchFamily="34" charset="0"/>
                        </a:rPr>
                        <a:t>RGB Videos</a:t>
                      </a:r>
                    </a:p>
                  </a:txBody>
                  <a:tcPr/>
                </a:tc>
                <a:tc>
                  <a:txBody>
                    <a:bodyPr/>
                    <a:lstStyle/>
                    <a:p>
                      <a:r>
                        <a:rPr lang="en-IN" dirty="0">
                          <a:latin typeface="Abadi" panose="020B0604020104020204" pitchFamily="34" charset="0"/>
                        </a:rPr>
                        <a:t>30 hour of video footage</a:t>
                      </a:r>
                    </a:p>
                  </a:txBody>
                  <a:tcPr/>
                </a:tc>
                <a:tc>
                  <a:txBody>
                    <a:bodyPr/>
                    <a:lstStyle/>
                    <a:p>
                      <a:r>
                        <a:rPr lang="en-IN" dirty="0">
                          <a:latin typeface="Abadi" panose="020B0604020104020204" pitchFamily="34" charset="0"/>
                        </a:rPr>
                        <a:t>Alert, Low Vigilante and Drowsy</a:t>
                      </a:r>
                    </a:p>
                  </a:txBody>
                  <a:tcPr/>
                </a:tc>
                <a:extLst>
                  <a:ext uri="{0D108BD9-81ED-4DB2-BD59-A6C34878D82A}">
                    <a16:rowId xmlns:a16="http://schemas.microsoft.com/office/drawing/2014/main" val="51921922"/>
                  </a:ext>
                </a:extLst>
              </a:tr>
              <a:tr h="613788">
                <a:tc>
                  <a:txBody>
                    <a:bodyPr/>
                    <a:lstStyle/>
                    <a:p>
                      <a:r>
                        <a:rPr lang="en-IN" b="0" dirty="0">
                          <a:latin typeface="Abadi" panose="020B0604020104020204" pitchFamily="34" charset="0"/>
                        </a:rPr>
                        <a:t>Kaggle-Driver Drowsiness Dataset</a:t>
                      </a:r>
                    </a:p>
                  </a:txBody>
                  <a:tcPr/>
                </a:tc>
                <a:tc>
                  <a:txBody>
                    <a:bodyPr/>
                    <a:lstStyle/>
                    <a:p>
                      <a:r>
                        <a:rPr lang="en-IN" b="0" dirty="0">
                          <a:latin typeface="Abadi" panose="020B0604020104020204" pitchFamily="34" charset="0"/>
                        </a:rPr>
                        <a:t>3 GB</a:t>
                      </a:r>
                    </a:p>
                  </a:txBody>
                  <a:tcPr/>
                </a:tc>
                <a:tc>
                  <a:txBody>
                    <a:bodyPr/>
                    <a:lstStyle/>
                    <a:p>
                      <a:r>
                        <a:rPr lang="en-IN" dirty="0">
                          <a:latin typeface="Abadi" panose="020B0604020104020204" pitchFamily="34" charset="0"/>
                        </a:rPr>
                        <a:t>RGB Images</a:t>
                      </a:r>
                    </a:p>
                  </a:txBody>
                  <a:tcPr/>
                </a:tc>
                <a:tc>
                  <a:txBody>
                    <a:bodyPr/>
                    <a:lstStyle/>
                    <a:p>
                      <a:r>
                        <a:rPr lang="en-IN" dirty="0">
                          <a:latin typeface="Abadi" panose="020B0604020104020204" pitchFamily="34" charset="0"/>
                        </a:rPr>
                        <a:t>41,790 images</a:t>
                      </a:r>
                    </a:p>
                  </a:txBody>
                  <a:tcPr/>
                </a:tc>
                <a:tc>
                  <a:txBody>
                    <a:bodyPr/>
                    <a:lstStyle/>
                    <a:p>
                      <a:r>
                        <a:rPr lang="en-IN" dirty="0">
                          <a:latin typeface="Abadi" panose="020B0604020104020204" pitchFamily="34" charset="0"/>
                        </a:rPr>
                        <a:t>Drowsy and Non-Drowsy</a:t>
                      </a:r>
                    </a:p>
                  </a:txBody>
                  <a:tcPr/>
                </a:tc>
                <a:extLst>
                  <a:ext uri="{0D108BD9-81ED-4DB2-BD59-A6C34878D82A}">
                    <a16:rowId xmlns:a16="http://schemas.microsoft.com/office/drawing/2014/main" val="3735740611"/>
                  </a:ext>
                </a:extLst>
              </a:tr>
              <a:tr h="876840">
                <a:tc>
                  <a:txBody>
                    <a:bodyPr/>
                    <a:lstStyle/>
                    <a:p>
                      <a:r>
                        <a:rPr lang="en-IN" b="0" dirty="0">
                          <a:latin typeface="Abadi" panose="020B0604020104020204" pitchFamily="34" charset="0"/>
                        </a:rPr>
                        <a:t>Driver Drowsiness Dataset</a:t>
                      </a:r>
                    </a:p>
                  </a:txBody>
                  <a:tcPr/>
                </a:tc>
                <a:tc>
                  <a:txBody>
                    <a:bodyPr/>
                    <a:lstStyle/>
                    <a:p>
                      <a:r>
                        <a:rPr lang="en-IN" b="0" dirty="0">
                          <a:latin typeface="Abadi" panose="020B0604020104020204" pitchFamily="34" charset="0"/>
                        </a:rPr>
                        <a:t>169 MB</a:t>
                      </a:r>
                    </a:p>
                  </a:txBody>
                  <a:tcPr/>
                </a:tc>
                <a:tc>
                  <a:txBody>
                    <a:bodyPr/>
                    <a:lstStyle/>
                    <a:p>
                      <a:r>
                        <a:rPr lang="en-IN" dirty="0">
                          <a:latin typeface="Abadi" panose="020B0604020104020204" pitchFamily="34" charset="0"/>
                        </a:rPr>
                        <a:t>RGB Images</a:t>
                      </a:r>
                    </a:p>
                  </a:txBody>
                  <a:tcPr/>
                </a:tc>
                <a:tc>
                  <a:txBody>
                    <a:bodyPr/>
                    <a:lstStyle/>
                    <a:p>
                      <a:r>
                        <a:rPr lang="en-IN" dirty="0">
                          <a:latin typeface="Abadi" panose="020B0604020104020204" pitchFamily="34" charset="0"/>
                        </a:rPr>
                        <a:t>2900 images</a:t>
                      </a:r>
                    </a:p>
                  </a:txBody>
                  <a:tcPr/>
                </a:tc>
                <a:tc>
                  <a:txBody>
                    <a:bodyPr/>
                    <a:lstStyle/>
                    <a:p>
                      <a:r>
                        <a:rPr lang="en-IN" dirty="0">
                          <a:latin typeface="Abadi" panose="020B0604020104020204" pitchFamily="34" charset="0"/>
                        </a:rPr>
                        <a:t>Eyes Open, Closed, Yawning and No yawning</a:t>
                      </a:r>
                    </a:p>
                  </a:txBody>
                  <a:tcPr/>
                </a:tc>
                <a:extLst>
                  <a:ext uri="{0D108BD9-81ED-4DB2-BD59-A6C34878D82A}">
                    <a16:rowId xmlns:a16="http://schemas.microsoft.com/office/drawing/2014/main" val="3353374705"/>
                  </a:ext>
                </a:extLst>
              </a:tr>
            </a:tbl>
          </a:graphicData>
        </a:graphic>
      </p:graphicFrame>
    </p:spTree>
    <p:extLst>
      <p:ext uri="{BB962C8B-B14F-4D97-AF65-F5344CB8AC3E}">
        <p14:creationId xmlns:p14="http://schemas.microsoft.com/office/powerpoint/2010/main" val="1264983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070E-B858-D712-90CC-267706165277}"/>
              </a:ext>
            </a:extLst>
          </p:cNvPr>
          <p:cNvSpPr>
            <a:spLocks noGrp="1"/>
          </p:cNvSpPr>
          <p:nvPr>
            <p:ph type="title"/>
          </p:nvPr>
        </p:nvSpPr>
        <p:spPr/>
        <p:txBody>
          <a:bodyPr>
            <a:normAutofit/>
          </a:bodyPr>
          <a:lstStyle/>
          <a:p>
            <a:r>
              <a:rPr lang="en-IN" sz="4400" dirty="0"/>
              <a:t>References</a:t>
            </a:r>
          </a:p>
        </p:txBody>
      </p:sp>
      <p:sp>
        <p:nvSpPr>
          <p:cNvPr id="3" name="Content Placeholder 2">
            <a:extLst>
              <a:ext uri="{FF2B5EF4-FFF2-40B4-BE49-F238E27FC236}">
                <a16:creationId xmlns:a16="http://schemas.microsoft.com/office/drawing/2014/main" id="{6EB9E2E8-5003-D351-0A0F-FDE2F547188F}"/>
              </a:ext>
            </a:extLst>
          </p:cNvPr>
          <p:cNvSpPr>
            <a:spLocks noGrp="1"/>
          </p:cNvSpPr>
          <p:nvPr>
            <p:ph idx="1"/>
          </p:nvPr>
        </p:nvSpPr>
        <p:spPr/>
        <p:txBody>
          <a:bodyPr>
            <a:normAutofit/>
          </a:bodyPr>
          <a:lstStyle/>
          <a:p>
            <a:pPr marL="342900" indent="-342900" algn="just">
              <a:buFont typeface="+mj-lt"/>
              <a:buAutoNum type="arabicPeriod"/>
            </a:pPr>
            <a:r>
              <a:rPr lang="en-IN" sz="1600" dirty="0" err="1">
                <a:latin typeface="Abadi" panose="020B0604020104020204" pitchFamily="34" charset="0"/>
              </a:rPr>
              <a:t>Albadawi</a:t>
            </a:r>
            <a:r>
              <a:rPr lang="en-IN" sz="1600" dirty="0">
                <a:latin typeface="Abadi" panose="020B0604020104020204" pitchFamily="34" charset="0"/>
              </a:rPr>
              <a:t>, Y., </a:t>
            </a:r>
            <a:r>
              <a:rPr lang="en-IN" sz="1600" dirty="0" err="1">
                <a:latin typeface="Abadi" panose="020B0604020104020204" pitchFamily="34" charset="0"/>
              </a:rPr>
              <a:t>Takruri</a:t>
            </a:r>
            <a:r>
              <a:rPr lang="en-IN" sz="1600" dirty="0">
                <a:latin typeface="Abadi" panose="020B0604020104020204" pitchFamily="34" charset="0"/>
              </a:rPr>
              <a:t>, M., &amp; </a:t>
            </a:r>
            <a:r>
              <a:rPr lang="en-IN" sz="1600" dirty="0" err="1">
                <a:latin typeface="Abadi" panose="020B0604020104020204" pitchFamily="34" charset="0"/>
              </a:rPr>
              <a:t>Awad</a:t>
            </a:r>
            <a:r>
              <a:rPr lang="en-IN" sz="1600" dirty="0">
                <a:latin typeface="Abadi" panose="020B0604020104020204" pitchFamily="34" charset="0"/>
              </a:rPr>
              <a:t>, M. (2022). A Review of Recent Developments in Driver Drowsiness Detection Systems. Sensors (Basel, Switzerland), 22(5), 2069. https://doi.org/10.3390/s22052069 </a:t>
            </a:r>
          </a:p>
          <a:p>
            <a:pPr marL="342900" indent="-342900" algn="just">
              <a:buFont typeface="+mj-lt"/>
              <a:buAutoNum type="arabicPeriod"/>
            </a:pPr>
            <a:r>
              <a:rPr lang="en-IN" sz="1600" dirty="0">
                <a:latin typeface="Abadi" panose="020B0604020104020204" pitchFamily="34" charset="0"/>
              </a:rPr>
              <a:t>R. K. M, R. V and R. G. Franklin, "Alert System for Driver’s Drowsiness Using Image Processing," 2019 International Conference on Vision Towards Emerging Trends in Communication and Networking (</a:t>
            </a:r>
            <a:r>
              <a:rPr lang="en-IN" sz="1600" dirty="0" err="1">
                <a:latin typeface="Abadi" panose="020B0604020104020204" pitchFamily="34" charset="0"/>
              </a:rPr>
              <a:t>ViTECoN</a:t>
            </a:r>
            <a:r>
              <a:rPr lang="en-IN" sz="1600" dirty="0">
                <a:latin typeface="Abadi" panose="020B0604020104020204" pitchFamily="34" charset="0"/>
              </a:rPr>
              <a:t>), Vellore, India, 2019, pp. 1-5, </a:t>
            </a:r>
            <a:r>
              <a:rPr lang="en-IN" sz="1600" dirty="0" err="1">
                <a:latin typeface="Abadi" panose="020B0604020104020204" pitchFamily="34" charset="0"/>
              </a:rPr>
              <a:t>doi</a:t>
            </a:r>
            <a:r>
              <a:rPr lang="en-IN" sz="1600" dirty="0">
                <a:latin typeface="Abadi" panose="020B0604020104020204" pitchFamily="34" charset="0"/>
              </a:rPr>
              <a:t>: 10.1109/ViTECoN.2019.8899627.</a:t>
            </a:r>
          </a:p>
          <a:p>
            <a:pPr marL="342900" indent="-342900" algn="just">
              <a:buFont typeface="+mj-lt"/>
              <a:buAutoNum type="arabicPeriod"/>
            </a:pPr>
            <a:r>
              <a:rPr lang="en-IN" sz="1600" dirty="0">
                <a:latin typeface="Abadi" panose="020B0604020104020204" pitchFamily="34" charset="0"/>
              </a:rPr>
              <a:t> </a:t>
            </a:r>
            <a:r>
              <a:rPr lang="en-IN" sz="1600" dirty="0" err="1">
                <a:latin typeface="Abadi" panose="020B0604020104020204" pitchFamily="34" charset="0"/>
              </a:rPr>
              <a:t>Poursadeghiyan</a:t>
            </a:r>
            <a:r>
              <a:rPr lang="en-IN" sz="1600" dirty="0">
                <a:latin typeface="Abadi" panose="020B0604020104020204" pitchFamily="34" charset="0"/>
              </a:rPr>
              <a:t>, M., </a:t>
            </a:r>
            <a:r>
              <a:rPr lang="en-IN" sz="1600" dirty="0" err="1">
                <a:latin typeface="Abadi" panose="020B0604020104020204" pitchFamily="34" charset="0"/>
              </a:rPr>
              <a:t>Mazloumi</a:t>
            </a:r>
            <a:r>
              <a:rPr lang="en-IN" sz="1600" dirty="0">
                <a:latin typeface="Abadi" panose="020B0604020104020204" pitchFamily="34" charset="0"/>
              </a:rPr>
              <a:t>, A., </a:t>
            </a:r>
            <a:r>
              <a:rPr lang="en-IN" sz="1600" dirty="0" err="1">
                <a:latin typeface="Abadi" panose="020B0604020104020204" pitchFamily="34" charset="0"/>
              </a:rPr>
              <a:t>Nasl</a:t>
            </a:r>
            <a:r>
              <a:rPr lang="en-IN" sz="1600" dirty="0">
                <a:latin typeface="Abadi" panose="020B0604020104020204" pitchFamily="34" charset="0"/>
              </a:rPr>
              <a:t> Saraji, G., </a:t>
            </a:r>
            <a:r>
              <a:rPr lang="en-IN" sz="1600" dirty="0" err="1">
                <a:latin typeface="Abadi" panose="020B0604020104020204" pitchFamily="34" charset="0"/>
              </a:rPr>
              <a:t>Baneshi</a:t>
            </a:r>
            <a:r>
              <a:rPr lang="en-IN" sz="1600" dirty="0">
                <a:latin typeface="Abadi" panose="020B0604020104020204" pitchFamily="34" charset="0"/>
              </a:rPr>
              <a:t>, M. M., </a:t>
            </a:r>
            <a:r>
              <a:rPr lang="en-IN" sz="1600" dirty="0" err="1">
                <a:latin typeface="Abadi" panose="020B0604020104020204" pitchFamily="34" charset="0"/>
              </a:rPr>
              <a:t>Khammar</a:t>
            </a:r>
            <a:r>
              <a:rPr lang="en-IN" sz="1600" dirty="0">
                <a:latin typeface="Abadi" panose="020B0604020104020204" pitchFamily="34" charset="0"/>
              </a:rPr>
              <a:t>, A., &amp; Ebrahimi, M. H. (2018). Using Image Processing in the Proposed Drowsiness Detection System Design. Iranian journal of public health, 47(9), 1371–1378.</a:t>
            </a:r>
          </a:p>
          <a:p>
            <a:pPr marL="342900" indent="-342900" algn="just">
              <a:buFont typeface="+mj-lt"/>
              <a:buAutoNum type="arabicPeriod"/>
            </a:pPr>
            <a:r>
              <a:rPr lang="en-IN" sz="1600" dirty="0" err="1">
                <a:latin typeface="Abadi" panose="020B0604020104020204" pitchFamily="34" charset="0"/>
              </a:rPr>
              <a:t>Dosovitskiy</a:t>
            </a:r>
            <a:r>
              <a:rPr lang="en-IN" sz="1600" dirty="0">
                <a:latin typeface="Abadi" panose="020B0604020104020204" pitchFamily="34" charset="0"/>
              </a:rPr>
              <a:t>, A., Beyer, L., Kolesnikov, A., </a:t>
            </a:r>
            <a:r>
              <a:rPr lang="en-IN" sz="1600" dirty="0" err="1">
                <a:latin typeface="Abadi" panose="020B0604020104020204" pitchFamily="34" charset="0"/>
              </a:rPr>
              <a:t>Weissenborn</a:t>
            </a:r>
            <a:r>
              <a:rPr lang="en-IN" sz="1600" dirty="0">
                <a:latin typeface="Abadi" panose="020B0604020104020204" pitchFamily="34" charset="0"/>
              </a:rPr>
              <a:t>, D., Zhai, X., </a:t>
            </a:r>
            <a:r>
              <a:rPr lang="en-IN" sz="1600" dirty="0" err="1">
                <a:latin typeface="Abadi" panose="020B0604020104020204" pitchFamily="34" charset="0"/>
              </a:rPr>
              <a:t>Unterthiner</a:t>
            </a:r>
            <a:r>
              <a:rPr lang="en-IN" sz="1600" dirty="0">
                <a:latin typeface="Abadi" panose="020B0604020104020204" pitchFamily="34" charset="0"/>
              </a:rPr>
              <a:t>, T., </a:t>
            </a:r>
            <a:r>
              <a:rPr lang="en-IN" sz="1600" dirty="0" err="1">
                <a:latin typeface="Abadi" panose="020B0604020104020204" pitchFamily="34" charset="0"/>
              </a:rPr>
              <a:t>Dehghani</a:t>
            </a:r>
            <a:r>
              <a:rPr lang="en-IN" sz="1600" dirty="0">
                <a:latin typeface="Abadi" panose="020B0604020104020204" pitchFamily="34" charset="0"/>
              </a:rPr>
              <a:t>, M., </a:t>
            </a:r>
            <a:r>
              <a:rPr lang="en-IN" sz="1600" dirty="0" err="1">
                <a:latin typeface="Abadi" panose="020B0604020104020204" pitchFamily="34" charset="0"/>
              </a:rPr>
              <a:t>Minderer</a:t>
            </a:r>
            <a:r>
              <a:rPr lang="en-IN" sz="1600" dirty="0">
                <a:latin typeface="Abadi" panose="020B0604020104020204" pitchFamily="34" charset="0"/>
              </a:rPr>
              <a:t>, M., </a:t>
            </a:r>
            <a:r>
              <a:rPr lang="en-IN" sz="1600" dirty="0" err="1">
                <a:latin typeface="Abadi" panose="020B0604020104020204" pitchFamily="34" charset="0"/>
              </a:rPr>
              <a:t>Heigold</a:t>
            </a:r>
            <a:r>
              <a:rPr lang="en-IN" sz="1600" dirty="0">
                <a:latin typeface="Abadi" panose="020B0604020104020204" pitchFamily="34" charset="0"/>
              </a:rPr>
              <a:t>, G., </a:t>
            </a:r>
            <a:r>
              <a:rPr lang="en-IN" sz="1600" dirty="0" err="1">
                <a:latin typeface="Abadi" panose="020B0604020104020204" pitchFamily="34" charset="0"/>
              </a:rPr>
              <a:t>Gelly</a:t>
            </a:r>
            <a:r>
              <a:rPr lang="en-IN" sz="1600" dirty="0">
                <a:latin typeface="Abadi" panose="020B0604020104020204" pitchFamily="34" charset="0"/>
              </a:rPr>
              <a:t>, S., </a:t>
            </a:r>
            <a:r>
              <a:rPr lang="en-IN" sz="1600" dirty="0" err="1">
                <a:latin typeface="Abadi" panose="020B0604020104020204" pitchFamily="34" charset="0"/>
              </a:rPr>
              <a:t>Uszkoreit</a:t>
            </a:r>
            <a:r>
              <a:rPr lang="en-IN" sz="1600" dirty="0">
                <a:latin typeface="Abadi" panose="020B0604020104020204" pitchFamily="34" charset="0"/>
              </a:rPr>
              <a:t>, J., &amp; </a:t>
            </a:r>
            <a:r>
              <a:rPr lang="en-IN" sz="1600" dirty="0" err="1">
                <a:latin typeface="Abadi" panose="020B0604020104020204" pitchFamily="34" charset="0"/>
              </a:rPr>
              <a:t>Houlsby</a:t>
            </a:r>
            <a:r>
              <a:rPr lang="en-IN" sz="1600" dirty="0">
                <a:latin typeface="Abadi" panose="020B0604020104020204" pitchFamily="34" charset="0"/>
              </a:rPr>
              <a:t>, N. (2020). An Image is Worth 16x16 Words: Transformers for Image Recognition at Scale. </a:t>
            </a:r>
            <a:r>
              <a:rPr lang="en-IN" sz="1600" dirty="0" err="1">
                <a:latin typeface="Abadi" panose="020B0604020104020204" pitchFamily="34" charset="0"/>
              </a:rPr>
              <a:t>ArXiv</a:t>
            </a:r>
            <a:r>
              <a:rPr lang="en-IN" sz="1600" dirty="0">
                <a:latin typeface="Abadi" panose="020B0604020104020204" pitchFamily="34" charset="0"/>
              </a:rPr>
              <a:t>, abs/2010.11929.</a:t>
            </a:r>
          </a:p>
        </p:txBody>
      </p:sp>
    </p:spTree>
    <p:extLst>
      <p:ext uri="{BB962C8B-B14F-4D97-AF65-F5344CB8AC3E}">
        <p14:creationId xmlns:p14="http://schemas.microsoft.com/office/powerpoint/2010/main" val="3151376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8E46-D4A9-C625-D2FA-35882AFFFBD8}"/>
              </a:ext>
            </a:extLst>
          </p:cNvPr>
          <p:cNvSpPr>
            <a:spLocks noGrp="1"/>
          </p:cNvSpPr>
          <p:nvPr>
            <p:ph type="title"/>
          </p:nvPr>
        </p:nvSpPr>
        <p:spPr/>
        <p:txBody>
          <a:bodyPr>
            <a:normAutofit/>
          </a:bodyPr>
          <a:lstStyle/>
          <a:p>
            <a:r>
              <a:rPr lang="en-IN" sz="4400" dirty="0"/>
              <a:t>Abstract</a:t>
            </a:r>
          </a:p>
        </p:txBody>
      </p:sp>
      <p:sp>
        <p:nvSpPr>
          <p:cNvPr id="3" name="Content Placeholder 2">
            <a:extLst>
              <a:ext uri="{FF2B5EF4-FFF2-40B4-BE49-F238E27FC236}">
                <a16:creationId xmlns:a16="http://schemas.microsoft.com/office/drawing/2014/main" id="{0455A70E-6AB6-35F6-D56F-FFF9CD4DBEC4}"/>
              </a:ext>
            </a:extLst>
          </p:cNvPr>
          <p:cNvSpPr>
            <a:spLocks noGrp="1"/>
          </p:cNvSpPr>
          <p:nvPr>
            <p:ph idx="1"/>
          </p:nvPr>
        </p:nvSpPr>
        <p:spPr>
          <a:xfrm>
            <a:off x="1097280" y="2039815"/>
            <a:ext cx="10058400" cy="3829277"/>
          </a:xfrm>
        </p:spPr>
        <p:txBody>
          <a:bodyPr>
            <a:normAutofit/>
          </a:bodyPr>
          <a:lstStyle/>
          <a:p>
            <a:pPr algn="just"/>
            <a:r>
              <a:rPr lang="en-US" sz="1600" dirty="0">
                <a:latin typeface="Abadi" panose="020B0604020104020204" pitchFamily="34" charset="0"/>
              </a:rPr>
              <a:t>The Driver Drowsiness Detection (DDD) project aims to improve road safety by addressing the dangers associated with drowsy driving. Utilizing advanced sensors and machine learning algorithms, the system monitors </a:t>
            </a:r>
            <a:r>
              <a:rPr lang="en-US" sz="1600" dirty="0" err="1">
                <a:latin typeface="Abadi" panose="020B0604020104020204" pitchFamily="34" charset="0"/>
              </a:rPr>
              <a:t>realtime</a:t>
            </a:r>
            <a:r>
              <a:rPr lang="en-US" sz="1600" dirty="0">
                <a:latin typeface="Abadi" panose="020B0604020104020204" pitchFamily="34" charset="0"/>
              </a:rPr>
              <a:t> physiological and behavioral indicators of the driver. Key components include a facial recognition camera, </a:t>
            </a:r>
            <a:r>
              <a:rPr lang="en-US" sz="1600" dirty="0" err="1">
                <a:latin typeface="Abadi" panose="020B0604020104020204" pitchFamily="34" charset="0"/>
              </a:rPr>
              <a:t>eyetracking</a:t>
            </a:r>
            <a:r>
              <a:rPr lang="en-US" sz="1600" dirty="0">
                <a:latin typeface="Abadi" panose="020B0604020104020204" pitchFamily="34" charset="0"/>
              </a:rPr>
              <a:t> infrared sensors, and a heart rate monitor. The DDDS employs a multi-stage approach, analyzing facial expressions and eye movement for early signs of drowsiness. Upon detecting drowsiness, the system activates timely alerts, such as visual and auditory warnings, or haptic feedback to prompt the driver to take corrective action. The DDDS contributes to the development of intelligent transportation systems, prioritizing road user safety through proactive measures against drowsy driving.</a:t>
            </a:r>
            <a:endParaRPr lang="en-IN" sz="1600" dirty="0">
              <a:latin typeface="Abadi" panose="020B0604020104020204" pitchFamily="34" charset="0"/>
            </a:endParaRPr>
          </a:p>
        </p:txBody>
      </p:sp>
    </p:spTree>
    <p:extLst>
      <p:ext uri="{BB962C8B-B14F-4D97-AF65-F5344CB8AC3E}">
        <p14:creationId xmlns:p14="http://schemas.microsoft.com/office/powerpoint/2010/main" val="220139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F273-705C-28E8-429D-744B96E03645}"/>
              </a:ext>
            </a:extLst>
          </p:cNvPr>
          <p:cNvSpPr>
            <a:spLocks noGrp="1"/>
          </p:cNvSpPr>
          <p:nvPr>
            <p:ph type="title"/>
          </p:nvPr>
        </p:nvSpPr>
        <p:spPr/>
        <p:txBody>
          <a:bodyPr>
            <a:normAutofit/>
          </a:bodyPr>
          <a:lstStyle/>
          <a:p>
            <a:r>
              <a:rPr lang="en-IN" sz="4400" dirty="0"/>
              <a:t>Introduction</a:t>
            </a:r>
          </a:p>
        </p:txBody>
      </p:sp>
      <p:sp>
        <p:nvSpPr>
          <p:cNvPr id="3" name="Content Placeholder 2">
            <a:extLst>
              <a:ext uri="{FF2B5EF4-FFF2-40B4-BE49-F238E27FC236}">
                <a16:creationId xmlns:a16="http://schemas.microsoft.com/office/drawing/2014/main" id="{6E957516-2235-360C-0C88-22F1740AEFE4}"/>
              </a:ext>
            </a:extLst>
          </p:cNvPr>
          <p:cNvSpPr>
            <a:spLocks noGrp="1"/>
          </p:cNvSpPr>
          <p:nvPr>
            <p:ph idx="1"/>
          </p:nvPr>
        </p:nvSpPr>
        <p:spPr>
          <a:xfrm>
            <a:off x="1097280" y="2031023"/>
            <a:ext cx="5224389" cy="4190995"/>
          </a:xfrm>
        </p:spPr>
        <p:txBody>
          <a:bodyPr>
            <a:noAutofit/>
          </a:bodyPr>
          <a:lstStyle/>
          <a:p>
            <a:pPr algn="just">
              <a:buFont typeface="Arial" panose="020B0604020202020204" pitchFamily="34" charset="0"/>
              <a:buChar char="•"/>
            </a:pPr>
            <a:r>
              <a:rPr lang="en-US" sz="1600" dirty="0">
                <a:latin typeface="Abadi" panose="020B0604020104020204" pitchFamily="34" charset="0"/>
              </a:rPr>
              <a:t> Drowsy driving poses a significant risk on the roads, especially in India where adult sleeping problems are prevalent.</a:t>
            </a:r>
          </a:p>
          <a:p>
            <a:pPr algn="just">
              <a:buFont typeface="Arial" panose="020B0604020202020204" pitchFamily="34" charset="0"/>
              <a:buChar char="•"/>
            </a:pPr>
            <a:r>
              <a:rPr lang="en-US" sz="1600" dirty="0">
                <a:latin typeface="Abadi" panose="020B0604020104020204" pitchFamily="34" charset="0"/>
              </a:rPr>
              <a:t> According to the National Highway Traffic Safety Administration (NHTSA), in 2017 drowsy driving led to at least 91,000 crashes, resulting in roughly 50,000 injuries and 800 deaths. </a:t>
            </a:r>
          </a:p>
          <a:p>
            <a:pPr algn="just">
              <a:buFont typeface="Arial" panose="020B0604020202020204" pitchFamily="34" charset="0"/>
              <a:buChar char="•"/>
            </a:pPr>
            <a:r>
              <a:rPr lang="en-US" sz="1600" b="1" dirty="0">
                <a:latin typeface="Abadi" panose="020B0604020104020204" pitchFamily="34" charset="0"/>
              </a:rPr>
              <a:t> </a:t>
            </a:r>
            <a:r>
              <a:rPr lang="en-US" sz="1600" b="1" u="sng" dirty="0">
                <a:latin typeface="Abadi" panose="020B0604020104020204" pitchFamily="34" charset="0"/>
              </a:rPr>
              <a:t>Non Tech Solutions</a:t>
            </a:r>
            <a:r>
              <a:rPr lang="en-US" sz="1600" b="1" dirty="0">
                <a:latin typeface="Abadi" panose="020B0604020104020204" pitchFamily="34" charset="0"/>
              </a:rPr>
              <a:t> </a:t>
            </a:r>
            <a:r>
              <a:rPr lang="en-US" sz="1600" dirty="0">
                <a:latin typeface="Abadi" panose="020B0604020104020204" pitchFamily="34" charset="0"/>
              </a:rPr>
              <a:t>include prioritizing sufficient sleep, recognizing warning signs of drowsiness, taking breaks during long drives, avoiding alcohol and medications that induce drowsiness, and planning journeys to minimize driving during late hours</a:t>
            </a:r>
          </a:p>
          <a:p>
            <a:pPr algn="just">
              <a:buFont typeface="Arial" panose="020B0604020202020204" pitchFamily="34" charset="0"/>
              <a:buChar char="•"/>
            </a:pPr>
            <a:endParaRPr lang="en-US" sz="1600" dirty="0">
              <a:latin typeface="Abadi" panose="020B0604020104020204" pitchFamily="34" charset="0"/>
            </a:endParaRPr>
          </a:p>
        </p:txBody>
      </p:sp>
      <p:pic>
        <p:nvPicPr>
          <p:cNvPr id="5" name="Picture 4">
            <a:extLst>
              <a:ext uri="{FF2B5EF4-FFF2-40B4-BE49-F238E27FC236}">
                <a16:creationId xmlns:a16="http://schemas.microsoft.com/office/drawing/2014/main" id="{624B2408-052F-3E47-D92F-1E54D6EC67AE}"/>
              </a:ext>
            </a:extLst>
          </p:cNvPr>
          <p:cNvPicPr>
            <a:picLocks noChangeAspect="1"/>
          </p:cNvPicPr>
          <p:nvPr/>
        </p:nvPicPr>
        <p:blipFill>
          <a:blip r:embed="rId2"/>
          <a:stretch>
            <a:fillRect/>
          </a:stretch>
        </p:blipFill>
        <p:spPr>
          <a:xfrm>
            <a:off x="6763043" y="2145323"/>
            <a:ext cx="4622995" cy="3261946"/>
          </a:xfrm>
          <a:prstGeom prst="rect">
            <a:avLst/>
          </a:prstGeom>
        </p:spPr>
      </p:pic>
    </p:spTree>
    <p:extLst>
      <p:ext uri="{BB962C8B-B14F-4D97-AF65-F5344CB8AC3E}">
        <p14:creationId xmlns:p14="http://schemas.microsoft.com/office/powerpoint/2010/main" val="357314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C46B50-DFDD-A6E3-E6D8-A61741DDC4D6}"/>
              </a:ext>
            </a:extLst>
          </p:cNvPr>
          <p:cNvPicPr>
            <a:picLocks noChangeAspect="1"/>
          </p:cNvPicPr>
          <p:nvPr/>
        </p:nvPicPr>
        <p:blipFill>
          <a:blip r:embed="rId2"/>
          <a:stretch>
            <a:fillRect/>
          </a:stretch>
        </p:blipFill>
        <p:spPr>
          <a:xfrm>
            <a:off x="1252489" y="285420"/>
            <a:ext cx="9563929" cy="853514"/>
          </a:xfrm>
          <a:prstGeom prst="rect">
            <a:avLst/>
          </a:prstGeom>
        </p:spPr>
      </p:pic>
      <p:pic>
        <p:nvPicPr>
          <p:cNvPr id="5" name="Picture 4">
            <a:extLst>
              <a:ext uri="{FF2B5EF4-FFF2-40B4-BE49-F238E27FC236}">
                <a16:creationId xmlns:a16="http://schemas.microsoft.com/office/drawing/2014/main" id="{6EB8CD6E-9158-397C-A6CD-90223BF2A053}"/>
              </a:ext>
            </a:extLst>
          </p:cNvPr>
          <p:cNvPicPr>
            <a:picLocks noChangeAspect="1"/>
          </p:cNvPicPr>
          <p:nvPr/>
        </p:nvPicPr>
        <p:blipFill>
          <a:blip r:embed="rId3"/>
          <a:stretch>
            <a:fillRect/>
          </a:stretch>
        </p:blipFill>
        <p:spPr>
          <a:xfrm>
            <a:off x="534867" y="1322217"/>
            <a:ext cx="3377709" cy="4340029"/>
          </a:xfrm>
          <a:prstGeom prst="rect">
            <a:avLst/>
          </a:prstGeom>
        </p:spPr>
      </p:pic>
      <p:pic>
        <p:nvPicPr>
          <p:cNvPr id="7" name="Picture 6">
            <a:extLst>
              <a:ext uri="{FF2B5EF4-FFF2-40B4-BE49-F238E27FC236}">
                <a16:creationId xmlns:a16="http://schemas.microsoft.com/office/drawing/2014/main" id="{56B8563C-7CD3-A37F-4874-38A969999D86}"/>
              </a:ext>
            </a:extLst>
          </p:cNvPr>
          <p:cNvPicPr>
            <a:picLocks noChangeAspect="1"/>
          </p:cNvPicPr>
          <p:nvPr/>
        </p:nvPicPr>
        <p:blipFill>
          <a:blip r:embed="rId4"/>
          <a:stretch>
            <a:fillRect/>
          </a:stretch>
        </p:blipFill>
        <p:spPr>
          <a:xfrm>
            <a:off x="4325815" y="1322215"/>
            <a:ext cx="3265607" cy="4340029"/>
          </a:xfrm>
          <a:prstGeom prst="rect">
            <a:avLst/>
          </a:prstGeom>
        </p:spPr>
      </p:pic>
      <p:pic>
        <p:nvPicPr>
          <p:cNvPr id="9" name="Picture 8">
            <a:extLst>
              <a:ext uri="{FF2B5EF4-FFF2-40B4-BE49-F238E27FC236}">
                <a16:creationId xmlns:a16="http://schemas.microsoft.com/office/drawing/2014/main" id="{AAD3030E-E4FE-7839-1D26-E5BB899C8851}"/>
              </a:ext>
            </a:extLst>
          </p:cNvPr>
          <p:cNvPicPr>
            <a:picLocks noChangeAspect="1"/>
          </p:cNvPicPr>
          <p:nvPr/>
        </p:nvPicPr>
        <p:blipFill>
          <a:blip r:embed="rId5"/>
          <a:stretch>
            <a:fillRect/>
          </a:stretch>
        </p:blipFill>
        <p:spPr>
          <a:xfrm>
            <a:off x="8004661" y="1322216"/>
            <a:ext cx="3652472" cy="4340028"/>
          </a:xfrm>
          <a:prstGeom prst="rect">
            <a:avLst/>
          </a:prstGeom>
        </p:spPr>
      </p:pic>
      <p:sp>
        <p:nvSpPr>
          <p:cNvPr id="11" name="TextBox 10">
            <a:extLst>
              <a:ext uri="{FF2B5EF4-FFF2-40B4-BE49-F238E27FC236}">
                <a16:creationId xmlns:a16="http://schemas.microsoft.com/office/drawing/2014/main" id="{9681D591-6D82-2EB0-EE94-1A6A44FE496F}"/>
              </a:ext>
            </a:extLst>
          </p:cNvPr>
          <p:cNvSpPr txBox="1"/>
          <p:nvPr/>
        </p:nvSpPr>
        <p:spPr>
          <a:xfrm>
            <a:off x="534868" y="5818221"/>
            <a:ext cx="11122265" cy="230832"/>
          </a:xfrm>
          <a:prstGeom prst="rect">
            <a:avLst/>
          </a:prstGeom>
          <a:noFill/>
        </p:spPr>
        <p:txBody>
          <a:bodyPr wrap="square">
            <a:spAutoFit/>
          </a:bodyPr>
          <a:lstStyle/>
          <a:p>
            <a:pPr algn="just"/>
            <a:r>
              <a:rPr lang="en-IN" sz="900" dirty="0"/>
              <a:t>https://timesofindia.indiatimes.com/life-style/health-fitness/health-news/rishabh-pant-met-with-an-accident-fell-asleep-while-driving-note-these-crucial-donts-to-avoid-car-accidents/photostory/96620080.cms?picid=96620633</a:t>
            </a:r>
          </a:p>
        </p:txBody>
      </p:sp>
    </p:spTree>
    <p:extLst>
      <p:ext uri="{BB962C8B-B14F-4D97-AF65-F5344CB8AC3E}">
        <p14:creationId xmlns:p14="http://schemas.microsoft.com/office/powerpoint/2010/main" val="3561496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3DF20-B723-608A-3F63-EB1DD42176B8}"/>
              </a:ext>
            </a:extLst>
          </p:cNvPr>
          <p:cNvPicPr>
            <a:picLocks noChangeAspect="1"/>
          </p:cNvPicPr>
          <p:nvPr/>
        </p:nvPicPr>
        <p:blipFill>
          <a:blip r:embed="rId2"/>
          <a:stretch>
            <a:fillRect/>
          </a:stretch>
        </p:blipFill>
        <p:spPr>
          <a:xfrm>
            <a:off x="1260231" y="670439"/>
            <a:ext cx="9671538" cy="5686399"/>
          </a:xfrm>
          <a:prstGeom prst="rect">
            <a:avLst/>
          </a:prstGeom>
        </p:spPr>
      </p:pic>
      <p:sp>
        <p:nvSpPr>
          <p:cNvPr id="5" name="TextBox 4">
            <a:extLst>
              <a:ext uri="{FF2B5EF4-FFF2-40B4-BE49-F238E27FC236}">
                <a16:creationId xmlns:a16="http://schemas.microsoft.com/office/drawing/2014/main" id="{D02B9173-876B-447B-B8F9-67C4BA049028}"/>
              </a:ext>
            </a:extLst>
          </p:cNvPr>
          <p:cNvSpPr txBox="1"/>
          <p:nvPr/>
        </p:nvSpPr>
        <p:spPr>
          <a:xfrm>
            <a:off x="1571259" y="331885"/>
            <a:ext cx="9049482" cy="338554"/>
          </a:xfrm>
          <a:prstGeom prst="rect">
            <a:avLst/>
          </a:prstGeom>
          <a:noFill/>
        </p:spPr>
        <p:txBody>
          <a:bodyPr wrap="square">
            <a:spAutoFit/>
          </a:bodyPr>
          <a:lstStyle/>
          <a:p>
            <a:pPr algn="ctr"/>
            <a:r>
              <a:rPr lang="en-US" sz="1600" dirty="0">
                <a:latin typeface="Abadi" panose="020B0604020104020204" pitchFamily="34" charset="0"/>
              </a:rPr>
              <a:t>DDD system has been mainly implemented by researchers in four different ways :</a:t>
            </a:r>
            <a:endParaRPr lang="en-IN" sz="1600" dirty="0">
              <a:latin typeface="Abadi" panose="020B0604020104020204" pitchFamily="34" charset="0"/>
            </a:endParaRPr>
          </a:p>
        </p:txBody>
      </p:sp>
    </p:spTree>
    <p:extLst>
      <p:ext uri="{BB962C8B-B14F-4D97-AF65-F5344CB8AC3E}">
        <p14:creationId xmlns:p14="http://schemas.microsoft.com/office/powerpoint/2010/main" val="34340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38A9-9AD8-83BF-DF1C-E7B4BF36DDCF}"/>
              </a:ext>
            </a:extLst>
          </p:cNvPr>
          <p:cNvSpPr>
            <a:spLocks noGrp="1"/>
          </p:cNvSpPr>
          <p:nvPr>
            <p:ph type="title"/>
          </p:nvPr>
        </p:nvSpPr>
        <p:spPr/>
        <p:txBody>
          <a:bodyPr>
            <a:normAutofit/>
          </a:bodyPr>
          <a:lstStyle/>
          <a:p>
            <a:r>
              <a:rPr lang="en-IN" sz="4400" dirty="0"/>
              <a:t>Introduction (…continued)</a:t>
            </a:r>
          </a:p>
        </p:txBody>
      </p:sp>
      <p:sp>
        <p:nvSpPr>
          <p:cNvPr id="3" name="Content Placeholder 2">
            <a:extLst>
              <a:ext uri="{FF2B5EF4-FFF2-40B4-BE49-F238E27FC236}">
                <a16:creationId xmlns:a16="http://schemas.microsoft.com/office/drawing/2014/main" id="{88D2A6C3-F126-5EBE-97BB-3286211FB777}"/>
              </a:ext>
            </a:extLst>
          </p:cNvPr>
          <p:cNvSpPr>
            <a:spLocks noGrp="1"/>
          </p:cNvSpPr>
          <p:nvPr>
            <p:ph idx="1"/>
          </p:nvPr>
        </p:nvSpPr>
        <p:spPr>
          <a:xfrm>
            <a:off x="1097280" y="2708032"/>
            <a:ext cx="4468251" cy="1855580"/>
          </a:xfrm>
        </p:spPr>
        <p:txBody>
          <a:bodyPr>
            <a:normAutofit/>
          </a:bodyPr>
          <a:lstStyle/>
          <a:p>
            <a:pPr algn="just"/>
            <a:r>
              <a:rPr lang="en-US" sz="1600" dirty="0">
                <a:latin typeface="Abadi" panose="020B0604020104020204" pitchFamily="34" charset="0"/>
              </a:rPr>
              <a:t>1. </a:t>
            </a:r>
            <a:r>
              <a:rPr lang="en-US" sz="1600" b="1" dirty="0">
                <a:latin typeface="Abadi" panose="020B0604020104020204" pitchFamily="34" charset="0"/>
              </a:rPr>
              <a:t>Image-based drowsiness detection </a:t>
            </a:r>
            <a:r>
              <a:rPr lang="en-US" sz="1600" dirty="0">
                <a:latin typeface="Abadi" panose="020B0604020104020204" pitchFamily="34" charset="0"/>
              </a:rPr>
              <a:t>involves face, eye, mouth and head detection using a camera placed in the car. Movements of these features are monitored to assess the driver's readiness to drive, with a warning message issued if signs of drowsiness are detected.</a:t>
            </a:r>
          </a:p>
          <a:p>
            <a:pPr algn="just"/>
            <a:endParaRPr lang="en-US" sz="1600" dirty="0">
              <a:latin typeface="Abadi" panose="020B0604020104020204" pitchFamily="34" charset="0"/>
            </a:endParaRPr>
          </a:p>
          <a:p>
            <a:pPr algn="just"/>
            <a:endParaRPr lang="en-US" sz="1600" dirty="0">
              <a:latin typeface="Abadi" panose="020B0604020104020204" pitchFamily="34" charset="0"/>
            </a:endParaRPr>
          </a:p>
          <a:p>
            <a:pPr algn="just"/>
            <a:endParaRPr lang="en-US" sz="1600" dirty="0">
              <a:latin typeface="Abadi" panose="020B0604020104020204" pitchFamily="34" charset="0"/>
            </a:endParaRPr>
          </a:p>
          <a:p>
            <a:pPr algn="just"/>
            <a:endParaRPr lang="en-US" sz="1600" dirty="0">
              <a:latin typeface="Abadi" panose="020B0604020104020204" pitchFamily="34" charset="0"/>
            </a:endParaRPr>
          </a:p>
          <a:p>
            <a:pPr algn="just"/>
            <a:endParaRPr lang="en-US" sz="1600" dirty="0">
              <a:latin typeface="Abadi" panose="020B0604020104020204" pitchFamily="34" charset="0"/>
            </a:endParaRPr>
          </a:p>
          <a:p>
            <a:pPr algn="just"/>
            <a:endParaRPr lang="en-US" sz="1600" dirty="0">
              <a:latin typeface="Abadi" panose="020B0604020104020204" pitchFamily="34" charset="0"/>
            </a:endParaRPr>
          </a:p>
        </p:txBody>
      </p:sp>
      <p:pic>
        <p:nvPicPr>
          <p:cNvPr id="7" name="Picture 6">
            <a:extLst>
              <a:ext uri="{FF2B5EF4-FFF2-40B4-BE49-F238E27FC236}">
                <a16:creationId xmlns:a16="http://schemas.microsoft.com/office/drawing/2014/main" id="{C7DAC9B9-41C0-DFB7-8551-43EE41CCE4A4}"/>
              </a:ext>
            </a:extLst>
          </p:cNvPr>
          <p:cNvPicPr>
            <a:picLocks noChangeAspect="1"/>
          </p:cNvPicPr>
          <p:nvPr/>
        </p:nvPicPr>
        <p:blipFill>
          <a:blip r:embed="rId2"/>
          <a:stretch>
            <a:fillRect/>
          </a:stretch>
        </p:blipFill>
        <p:spPr>
          <a:xfrm>
            <a:off x="6096000" y="2108201"/>
            <a:ext cx="5214103" cy="3479126"/>
          </a:xfrm>
          <a:prstGeom prst="rect">
            <a:avLst/>
          </a:prstGeom>
        </p:spPr>
      </p:pic>
    </p:spTree>
    <p:extLst>
      <p:ext uri="{BB962C8B-B14F-4D97-AF65-F5344CB8AC3E}">
        <p14:creationId xmlns:p14="http://schemas.microsoft.com/office/powerpoint/2010/main" val="1795713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0D9C-5F1E-D4E7-F8EE-908F0CC71261}"/>
              </a:ext>
            </a:extLst>
          </p:cNvPr>
          <p:cNvSpPr>
            <a:spLocks noGrp="1"/>
          </p:cNvSpPr>
          <p:nvPr>
            <p:ph type="title"/>
          </p:nvPr>
        </p:nvSpPr>
        <p:spPr/>
        <p:txBody>
          <a:bodyPr>
            <a:normAutofit/>
          </a:bodyPr>
          <a:lstStyle/>
          <a:p>
            <a:r>
              <a:rPr lang="en-IN" sz="4400" dirty="0"/>
              <a:t>Introduction (…continued)</a:t>
            </a:r>
          </a:p>
        </p:txBody>
      </p:sp>
      <p:sp>
        <p:nvSpPr>
          <p:cNvPr id="3" name="Content Placeholder 2">
            <a:extLst>
              <a:ext uri="{FF2B5EF4-FFF2-40B4-BE49-F238E27FC236}">
                <a16:creationId xmlns:a16="http://schemas.microsoft.com/office/drawing/2014/main" id="{8414A3CC-35D5-DC8F-B8A8-5072853D3B74}"/>
              </a:ext>
            </a:extLst>
          </p:cNvPr>
          <p:cNvSpPr>
            <a:spLocks noGrp="1"/>
          </p:cNvSpPr>
          <p:nvPr>
            <p:ph idx="1"/>
          </p:nvPr>
        </p:nvSpPr>
        <p:spPr>
          <a:xfrm>
            <a:off x="1097280" y="2108201"/>
            <a:ext cx="4925451" cy="3760891"/>
          </a:xfrm>
        </p:spPr>
        <p:txBody>
          <a:bodyPr>
            <a:noAutofit/>
          </a:bodyPr>
          <a:lstStyle/>
          <a:p>
            <a:pPr algn="just"/>
            <a:r>
              <a:rPr lang="en-US" sz="1600" dirty="0">
                <a:latin typeface="Abadi" panose="020B0604020104020204" pitchFamily="34" charset="0"/>
              </a:rPr>
              <a:t>2. </a:t>
            </a:r>
            <a:r>
              <a:rPr lang="en-US" sz="1600" b="1" dirty="0">
                <a:latin typeface="Abadi" panose="020B0604020104020204" pitchFamily="34" charset="0"/>
              </a:rPr>
              <a:t>Biological-Based Measures: </a:t>
            </a:r>
            <a:r>
              <a:rPr lang="en-US" sz="1600" dirty="0">
                <a:latin typeface="Abadi" panose="020B0604020104020204" pitchFamily="34" charset="0"/>
              </a:rPr>
              <a:t>Recording bio-signals, like EEG signals indicating brain activity, via sensors on the driver's body provides accurate drowsiness detection.</a:t>
            </a:r>
          </a:p>
          <a:p>
            <a:pPr algn="just"/>
            <a:r>
              <a:rPr lang="en-US" sz="1600" dirty="0">
                <a:latin typeface="Abadi" panose="020B0604020104020204" pitchFamily="34" charset="0"/>
              </a:rPr>
              <a:t>3. </a:t>
            </a:r>
            <a:r>
              <a:rPr lang="en-US" sz="1600" b="1" dirty="0">
                <a:latin typeface="Abadi" panose="020B0604020104020204" pitchFamily="34" charset="0"/>
              </a:rPr>
              <a:t>Vehicle-Based Measures: </a:t>
            </a:r>
            <a:r>
              <a:rPr lang="en-US" sz="1600" dirty="0">
                <a:latin typeface="Abadi" panose="020B0604020104020204" pitchFamily="34" charset="0"/>
              </a:rPr>
              <a:t>Analyzing driving patterns, such as steering wheel angle and lane departure data, distinguishes drowsy from alert drivers.</a:t>
            </a:r>
          </a:p>
          <a:p>
            <a:pPr algn="just"/>
            <a:r>
              <a:rPr lang="en-US" sz="1600" dirty="0">
                <a:latin typeface="Abadi" panose="020B0604020104020204" pitchFamily="34" charset="0"/>
              </a:rPr>
              <a:t>4</a:t>
            </a:r>
            <a:r>
              <a:rPr lang="en-US" sz="1600" b="1" dirty="0">
                <a:latin typeface="Abadi" panose="020B0604020104020204" pitchFamily="34" charset="0"/>
              </a:rPr>
              <a:t>. Hybrid-Based Measures: </a:t>
            </a:r>
            <a:r>
              <a:rPr lang="en-US" sz="1600" dirty="0">
                <a:latin typeface="Abadi" panose="020B0604020104020204" pitchFamily="34" charset="0"/>
              </a:rPr>
              <a:t>Combining image-, biological-, and vehicle-based measures enhances the accuracy of drowsiness detection systems.</a:t>
            </a:r>
            <a:endParaRPr lang="en-IN" sz="1600" dirty="0"/>
          </a:p>
        </p:txBody>
      </p:sp>
      <p:pic>
        <p:nvPicPr>
          <p:cNvPr id="5" name="Picture 4">
            <a:extLst>
              <a:ext uri="{FF2B5EF4-FFF2-40B4-BE49-F238E27FC236}">
                <a16:creationId xmlns:a16="http://schemas.microsoft.com/office/drawing/2014/main" id="{94B6CB56-A40C-C238-951D-88323B8422B8}"/>
              </a:ext>
            </a:extLst>
          </p:cNvPr>
          <p:cNvPicPr>
            <a:picLocks noChangeAspect="1"/>
          </p:cNvPicPr>
          <p:nvPr/>
        </p:nvPicPr>
        <p:blipFill>
          <a:blip r:embed="rId2"/>
          <a:stretch>
            <a:fillRect/>
          </a:stretch>
        </p:blipFill>
        <p:spPr>
          <a:xfrm>
            <a:off x="6638191" y="2108201"/>
            <a:ext cx="4517489" cy="3518876"/>
          </a:xfrm>
          <a:prstGeom prst="rect">
            <a:avLst/>
          </a:prstGeom>
        </p:spPr>
      </p:pic>
    </p:spTree>
    <p:extLst>
      <p:ext uri="{BB962C8B-B14F-4D97-AF65-F5344CB8AC3E}">
        <p14:creationId xmlns:p14="http://schemas.microsoft.com/office/powerpoint/2010/main" val="1266379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7423-1A30-A42A-088D-B608F348C193}"/>
              </a:ext>
            </a:extLst>
          </p:cNvPr>
          <p:cNvSpPr>
            <a:spLocks noGrp="1"/>
          </p:cNvSpPr>
          <p:nvPr>
            <p:ph type="title"/>
          </p:nvPr>
        </p:nvSpPr>
        <p:spPr>
          <a:xfrm>
            <a:off x="259979" y="86963"/>
            <a:ext cx="10058400" cy="1093962"/>
          </a:xfrm>
        </p:spPr>
        <p:txBody>
          <a:bodyPr>
            <a:normAutofit/>
          </a:bodyPr>
          <a:lstStyle/>
          <a:p>
            <a:r>
              <a:rPr lang="en-IN" sz="4400" u="sng" dirty="0"/>
              <a:t>Literature Review</a:t>
            </a:r>
          </a:p>
        </p:txBody>
      </p:sp>
      <p:graphicFrame>
        <p:nvGraphicFramePr>
          <p:cNvPr id="4" name="Content Placeholder 3">
            <a:extLst>
              <a:ext uri="{FF2B5EF4-FFF2-40B4-BE49-F238E27FC236}">
                <a16:creationId xmlns:a16="http://schemas.microsoft.com/office/drawing/2014/main" id="{5E854AF6-843E-2FCB-1F59-8E8BEDEA2BDB}"/>
              </a:ext>
            </a:extLst>
          </p:cNvPr>
          <p:cNvGraphicFramePr>
            <a:graphicFrameLocks noGrp="1"/>
          </p:cNvGraphicFramePr>
          <p:nvPr>
            <p:ph idx="1"/>
            <p:extLst>
              <p:ext uri="{D42A27DB-BD31-4B8C-83A1-F6EECF244321}">
                <p14:modId xmlns:p14="http://schemas.microsoft.com/office/powerpoint/2010/main" val="3194529414"/>
              </p:ext>
            </p:extLst>
          </p:nvPr>
        </p:nvGraphicFramePr>
        <p:xfrm>
          <a:off x="259979" y="1216404"/>
          <a:ext cx="11609292" cy="4972400"/>
        </p:xfrm>
        <a:graphic>
          <a:graphicData uri="http://schemas.openxmlformats.org/drawingml/2006/table">
            <a:tbl>
              <a:tblPr firstRow="1" bandRow="1">
                <a:tableStyleId>{5C22544A-7EE6-4342-B048-85BDC9FD1C3A}</a:tableStyleId>
              </a:tblPr>
              <a:tblGrid>
                <a:gridCol w="3361764">
                  <a:extLst>
                    <a:ext uri="{9D8B030D-6E8A-4147-A177-3AD203B41FA5}">
                      <a16:colId xmlns:a16="http://schemas.microsoft.com/office/drawing/2014/main" val="2033383717"/>
                    </a:ext>
                  </a:extLst>
                </a:gridCol>
                <a:gridCol w="1344706">
                  <a:extLst>
                    <a:ext uri="{9D8B030D-6E8A-4147-A177-3AD203B41FA5}">
                      <a16:colId xmlns:a16="http://schemas.microsoft.com/office/drawing/2014/main" val="1754298146"/>
                    </a:ext>
                  </a:extLst>
                </a:gridCol>
                <a:gridCol w="744070">
                  <a:extLst>
                    <a:ext uri="{9D8B030D-6E8A-4147-A177-3AD203B41FA5}">
                      <a16:colId xmlns:a16="http://schemas.microsoft.com/office/drawing/2014/main" val="2320633751"/>
                    </a:ext>
                  </a:extLst>
                </a:gridCol>
                <a:gridCol w="6158752">
                  <a:extLst>
                    <a:ext uri="{9D8B030D-6E8A-4147-A177-3AD203B41FA5}">
                      <a16:colId xmlns:a16="http://schemas.microsoft.com/office/drawing/2014/main" val="4138440205"/>
                    </a:ext>
                  </a:extLst>
                </a:gridCol>
              </a:tblGrid>
              <a:tr h="334864">
                <a:tc>
                  <a:txBody>
                    <a:bodyPr/>
                    <a:lstStyle/>
                    <a:p>
                      <a:r>
                        <a:rPr lang="en-IN" sz="1400" b="0" dirty="0">
                          <a:latin typeface="Abadi" panose="020B0604020104020204" pitchFamily="34" charset="0"/>
                        </a:rPr>
                        <a:t>Title</a:t>
                      </a:r>
                    </a:p>
                  </a:txBody>
                  <a:tcPr/>
                </a:tc>
                <a:tc>
                  <a:txBody>
                    <a:bodyPr/>
                    <a:lstStyle/>
                    <a:p>
                      <a:r>
                        <a:rPr lang="en-IN" sz="1400" b="0" dirty="0">
                          <a:latin typeface="Abadi" panose="020B0604020104020204" pitchFamily="34" charset="0"/>
                        </a:rPr>
                        <a:t>Journal</a:t>
                      </a:r>
                    </a:p>
                  </a:txBody>
                  <a:tcPr/>
                </a:tc>
                <a:tc>
                  <a:txBody>
                    <a:bodyPr/>
                    <a:lstStyle/>
                    <a:p>
                      <a:r>
                        <a:rPr lang="en-IN" sz="1400" dirty="0">
                          <a:latin typeface="Abadi" panose="020B0604020104020204" pitchFamily="34" charset="0"/>
                        </a:rPr>
                        <a:t>Year</a:t>
                      </a:r>
                    </a:p>
                  </a:txBody>
                  <a:tcPr/>
                </a:tc>
                <a:tc>
                  <a:txBody>
                    <a:bodyPr/>
                    <a:lstStyle/>
                    <a:p>
                      <a:r>
                        <a:rPr lang="en-IN" sz="1400" dirty="0">
                          <a:latin typeface="Abadi" panose="020B0604020104020204" pitchFamily="34" charset="0"/>
                        </a:rPr>
                        <a:t>Description</a:t>
                      </a:r>
                    </a:p>
                  </a:txBody>
                  <a:tcPr/>
                </a:tc>
                <a:extLst>
                  <a:ext uri="{0D108BD9-81ED-4DB2-BD59-A6C34878D82A}">
                    <a16:rowId xmlns:a16="http://schemas.microsoft.com/office/drawing/2014/main" val="4236162102"/>
                  </a:ext>
                </a:extLst>
              </a:tr>
              <a:tr h="1423173">
                <a:tc>
                  <a:txBody>
                    <a:bodyPr/>
                    <a:lstStyle/>
                    <a:p>
                      <a:r>
                        <a:rPr lang="en-US" sz="1400" b="0" i="0" kern="1200" dirty="0">
                          <a:solidFill>
                            <a:schemeClr val="dk1"/>
                          </a:solidFill>
                          <a:effectLst/>
                          <a:latin typeface="Abadi" panose="020B0604020104020204" pitchFamily="34" charset="0"/>
                          <a:ea typeface="+mn-ea"/>
                          <a:cs typeface="+mn-cs"/>
                        </a:rPr>
                        <a:t>Real-time Driver Drowsiness Detection for Android Application Using Deep Neural Networks Techniques</a:t>
                      </a:r>
                    </a:p>
                  </a:txBody>
                  <a:tcPr/>
                </a:tc>
                <a:tc>
                  <a:txBody>
                    <a:bodyPr/>
                    <a:lstStyle/>
                    <a:p>
                      <a:r>
                        <a:rPr lang="en-IN" sz="1400" b="0" dirty="0">
                          <a:latin typeface="Abadi" panose="020B0604020104020204" pitchFamily="34" charset="0"/>
                        </a:rPr>
                        <a:t>Computer Science Procedia</a:t>
                      </a:r>
                    </a:p>
                  </a:txBody>
                  <a:tcPr/>
                </a:tc>
                <a:tc>
                  <a:txBody>
                    <a:bodyPr/>
                    <a:lstStyle/>
                    <a:p>
                      <a:r>
                        <a:rPr lang="en-IN" sz="1400" dirty="0">
                          <a:latin typeface="Abadi" panose="020B0604020104020204" pitchFamily="34" charset="0"/>
                        </a:rPr>
                        <a:t>2018</a:t>
                      </a:r>
                    </a:p>
                  </a:txBody>
                  <a:tcPr/>
                </a:tc>
                <a:tc>
                  <a:txBody>
                    <a:bodyPr/>
                    <a:lstStyle/>
                    <a:p>
                      <a:r>
                        <a:rPr lang="en-IN" sz="1400" dirty="0">
                          <a:latin typeface="Abadi" panose="020B0604020104020204" pitchFamily="34" charset="0"/>
                        </a:rPr>
                        <a:t>The paper proposes a novel approach to dealing with real-time drowsiness detection based on deep learning methods that can be implemented on Android applications with high accuracy. Minimal network structure is designed based on facial landmark key point detection. The proposed model accuracy is 80%.</a:t>
                      </a:r>
                    </a:p>
                  </a:txBody>
                  <a:tcPr/>
                </a:tc>
                <a:extLst>
                  <a:ext uri="{0D108BD9-81ED-4DB2-BD59-A6C34878D82A}">
                    <a16:rowId xmlns:a16="http://schemas.microsoft.com/office/drawing/2014/main" val="2695259624"/>
                  </a:ext>
                </a:extLst>
              </a:tr>
              <a:tr h="905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badi" panose="020B0604020104020204" pitchFamily="34" charset="0"/>
                          <a:ea typeface="+mn-ea"/>
                          <a:cs typeface="+mn-cs"/>
                        </a:rPr>
                        <a:t>Real-Time Driver-Drowsiness Detection System Using Facial Features</a:t>
                      </a:r>
                    </a:p>
                  </a:txBody>
                  <a:tcPr/>
                </a:tc>
                <a:tc>
                  <a:txBody>
                    <a:bodyPr/>
                    <a:lstStyle/>
                    <a:p>
                      <a:r>
                        <a:rPr lang="en-IN" sz="1400" b="0" dirty="0">
                          <a:latin typeface="Abadi" panose="020B0604020104020204" pitchFamily="34" charset="0"/>
                        </a:rPr>
                        <a:t>IEEE Explore</a:t>
                      </a:r>
                    </a:p>
                  </a:txBody>
                  <a:tcPr/>
                </a:tc>
                <a:tc>
                  <a:txBody>
                    <a:bodyPr/>
                    <a:lstStyle/>
                    <a:p>
                      <a:r>
                        <a:rPr lang="en-IN" sz="1400" dirty="0">
                          <a:latin typeface="Abadi" panose="020B0604020104020204" pitchFamily="34" charset="0"/>
                        </a:rPr>
                        <a:t>2019</a:t>
                      </a:r>
                    </a:p>
                  </a:txBody>
                  <a:tcPr/>
                </a:tc>
                <a:tc>
                  <a:txBody>
                    <a:bodyPr/>
                    <a:lstStyle/>
                    <a:p>
                      <a:r>
                        <a:rPr lang="en-IN" sz="1400" dirty="0">
                          <a:latin typeface="Abadi" panose="020B0604020104020204" pitchFamily="34" charset="0"/>
                        </a:rPr>
                        <a:t>The paper proposes a system called </a:t>
                      </a:r>
                      <a:r>
                        <a:rPr lang="en-IN" sz="1400" dirty="0" err="1">
                          <a:latin typeface="Abadi" panose="020B0604020104020204" pitchFamily="34" charset="0"/>
                        </a:rPr>
                        <a:t>DiCare</a:t>
                      </a:r>
                      <a:r>
                        <a:rPr lang="en-IN" sz="1400" dirty="0">
                          <a:latin typeface="Abadi" panose="020B0604020104020204" pitchFamily="34" charset="0"/>
                        </a:rPr>
                        <a:t>, which measures fatigue status by yawning, blinking and duration of eye closure. They propose a face tracking algorithm to improve the tracking accuracy. The experimental results showed that </a:t>
                      </a:r>
                      <a:r>
                        <a:rPr lang="en-IN" sz="1400" dirty="0" err="1">
                          <a:latin typeface="Abadi" panose="020B0604020104020204" pitchFamily="34" charset="0"/>
                        </a:rPr>
                        <a:t>DriCare</a:t>
                      </a:r>
                      <a:r>
                        <a:rPr lang="en-IN" sz="1400" dirty="0">
                          <a:latin typeface="Abadi" panose="020B0604020104020204" pitchFamily="34" charset="0"/>
                        </a:rPr>
                        <a:t> had accuracy around 92%.</a:t>
                      </a:r>
                    </a:p>
                  </a:txBody>
                  <a:tcPr/>
                </a:tc>
                <a:extLst>
                  <a:ext uri="{0D108BD9-81ED-4DB2-BD59-A6C34878D82A}">
                    <a16:rowId xmlns:a16="http://schemas.microsoft.com/office/drawing/2014/main" val="1806511421"/>
                  </a:ext>
                </a:extLst>
              </a:tr>
              <a:tr h="5393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badi" panose="020B0604020104020204" pitchFamily="34" charset="0"/>
                          <a:ea typeface="+mn-ea"/>
                          <a:cs typeface="+mn-cs"/>
                        </a:rPr>
                        <a:t>Driver Drowsiness Detection Using Deep Learning</a:t>
                      </a:r>
                    </a:p>
                  </a:txBody>
                  <a:tcPr/>
                </a:tc>
                <a:tc>
                  <a:txBody>
                    <a:bodyPr/>
                    <a:lstStyle/>
                    <a:p>
                      <a:r>
                        <a:rPr lang="en-IN" sz="1400" b="0" dirty="0">
                          <a:latin typeface="Abadi" panose="020B0604020104020204" pitchFamily="34" charset="0"/>
                        </a:rPr>
                        <a:t>Springer Link</a:t>
                      </a:r>
                    </a:p>
                  </a:txBody>
                  <a:tcPr/>
                </a:tc>
                <a:tc>
                  <a:txBody>
                    <a:bodyPr/>
                    <a:lstStyle/>
                    <a:p>
                      <a:r>
                        <a:rPr lang="en-IN" sz="1400" dirty="0">
                          <a:latin typeface="Abadi" panose="020B0604020104020204" pitchFamily="34" charset="0"/>
                        </a:rPr>
                        <a:t>2021</a:t>
                      </a:r>
                    </a:p>
                  </a:txBody>
                  <a:tcPr/>
                </a:tc>
                <a:tc>
                  <a:txBody>
                    <a:bodyPr/>
                    <a:lstStyle/>
                    <a:p>
                      <a:r>
                        <a:rPr lang="en-IN" sz="1400" dirty="0">
                          <a:latin typeface="Abadi" panose="020B0604020104020204" pitchFamily="34" charset="0"/>
                        </a:rPr>
                        <a:t>The author puts forward a deep-learning based approach to detect the drowsiness of the driver. They achieve an accuracy of average 96%.</a:t>
                      </a:r>
                    </a:p>
                  </a:txBody>
                  <a:tcPr/>
                </a:tc>
                <a:extLst>
                  <a:ext uri="{0D108BD9-81ED-4DB2-BD59-A6C34878D82A}">
                    <a16:rowId xmlns:a16="http://schemas.microsoft.com/office/drawing/2014/main" val="3967241817"/>
                  </a:ext>
                </a:extLst>
              </a:tr>
              <a:tr h="7534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badi" panose="020B0604020104020204" pitchFamily="34" charset="0"/>
                          <a:ea typeface="+mn-ea"/>
                          <a:cs typeface="+mn-cs"/>
                        </a:rPr>
                        <a:t>Real-time monitoring of driver drowsiness on mobile platforms using 3D neural networks</a:t>
                      </a:r>
                    </a:p>
                  </a:txBody>
                  <a:tcPr/>
                </a:tc>
                <a:tc>
                  <a:txBody>
                    <a:bodyPr/>
                    <a:lstStyle/>
                    <a:p>
                      <a:r>
                        <a:rPr lang="en-IN" sz="1400" b="0" dirty="0">
                          <a:latin typeface="Abadi" panose="020B0604020104020204" pitchFamily="34" charset="0"/>
                        </a:rPr>
                        <a:t>Springer Link</a:t>
                      </a:r>
                    </a:p>
                  </a:txBody>
                  <a:tcPr/>
                </a:tc>
                <a:tc>
                  <a:txBody>
                    <a:bodyPr/>
                    <a:lstStyle/>
                    <a:p>
                      <a:r>
                        <a:rPr lang="en-IN" sz="1400" dirty="0">
                          <a:latin typeface="Abadi" panose="020B0604020104020204" pitchFamily="34" charset="0"/>
                        </a:rPr>
                        <a:t>2020</a:t>
                      </a:r>
                    </a:p>
                  </a:txBody>
                  <a:tcPr/>
                </a:tc>
                <a:tc>
                  <a:txBody>
                    <a:bodyPr/>
                    <a:lstStyle/>
                    <a:p>
                      <a:r>
                        <a:rPr lang="en-IN" sz="1400" dirty="0">
                          <a:latin typeface="Abadi" panose="020B0604020104020204" pitchFamily="34" charset="0"/>
                        </a:rPr>
                        <a:t>The author uses </a:t>
                      </a:r>
                      <a:r>
                        <a:rPr lang="en-IN" sz="1400" dirty="0" err="1">
                          <a:latin typeface="Abadi" panose="020B0604020104020204" pitchFamily="34" charset="0"/>
                        </a:rPr>
                        <a:t>depthwise</a:t>
                      </a:r>
                      <a:r>
                        <a:rPr lang="en-IN" sz="1400" dirty="0">
                          <a:latin typeface="Abadi" panose="020B0604020104020204" pitchFamily="34" charset="0"/>
                        </a:rPr>
                        <a:t> separable 3D convolutions, combined with an early fusion of spatial and temporal information, to achieve a balance between high accuracy and real-time inference requirements.</a:t>
                      </a:r>
                    </a:p>
                  </a:txBody>
                  <a:tcPr/>
                </a:tc>
                <a:extLst>
                  <a:ext uri="{0D108BD9-81ED-4DB2-BD59-A6C34878D82A}">
                    <a16:rowId xmlns:a16="http://schemas.microsoft.com/office/drawing/2014/main" val="2521002053"/>
                  </a:ext>
                </a:extLst>
              </a:tr>
              <a:tr h="9766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err="1">
                          <a:solidFill>
                            <a:schemeClr val="dk1"/>
                          </a:solidFill>
                          <a:effectLst/>
                          <a:latin typeface="Abadi" panose="020B0604020104020204" pitchFamily="34" charset="0"/>
                          <a:ea typeface="+mn-ea"/>
                          <a:cs typeface="+mn-cs"/>
                        </a:rPr>
                        <a:t>MobileViT</a:t>
                      </a:r>
                      <a:r>
                        <a:rPr lang="en-US" sz="1400" b="0" i="0" kern="1200" dirty="0">
                          <a:solidFill>
                            <a:schemeClr val="dk1"/>
                          </a:solidFill>
                          <a:effectLst/>
                          <a:latin typeface="Abadi" panose="020B0604020104020204" pitchFamily="34" charset="0"/>
                          <a:ea typeface="+mn-ea"/>
                          <a:cs typeface="+mn-cs"/>
                        </a:rPr>
                        <a:t>: Light-weight, General-purpose, and Mobile-friendly Vision Transformer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badi" panose="020B0604020104020204" pitchFamily="34" charset="0"/>
                        <a:ea typeface="+mn-ea"/>
                        <a:cs typeface="+mn-cs"/>
                      </a:endParaRPr>
                    </a:p>
                  </a:txBody>
                  <a:tcPr/>
                </a:tc>
                <a:tc>
                  <a:txBody>
                    <a:bodyPr/>
                    <a:lstStyle/>
                    <a:p>
                      <a:r>
                        <a:rPr lang="en-IN" sz="1400" b="0" dirty="0">
                          <a:latin typeface="Abadi" panose="020B0604020104020204" pitchFamily="34" charset="0"/>
                        </a:rPr>
                        <a:t>ICLR</a:t>
                      </a:r>
                    </a:p>
                  </a:txBody>
                  <a:tcPr/>
                </a:tc>
                <a:tc>
                  <a:txBody>
                    <a:bodyPr/>
                    <a:lstStyle/>
                    <a:p>
                      <a:r>
                        <a:rPr lang="en-IN" sz="1400" dirty="0">
                          <a:latin typeface="Abadi" panose="020B0604020104020204" pitchFamily="34" charset="0"/>
                        </a:rPr>
                        <a:t>2021</a:t>
                      </a:r>
                    </a:p>
                  </a:txBody>
                  <a:tcPr/>
                </a:tc>
                <a:tc>
                  <a:txBody>
                    <a:bodyPr/>
                    <a:lstStyle/>
                    <a:p>
                      <a:r>
                        <a:rPr lang="en-IN" sz="1400" dirty="0">
                          <a:latin typeface="Abadi" panose="020B0604020104020204" pitchFamily="34" charset="0"/>
                        </a:rPr>
                        <a:t>The author introduce a light-weight general purpose transformer </a:t>
                      </a:r>
                      <a:r>
                        <a:rPr lang="en-IN" sz="1400" dirty="0" err="1">
                          <a:latin typeface="Abadi" panose="020B0604020104020204" pitchFamily="34" charset="0"/>
                        </a:rPr>
                        <a:t>MobileViT</a:t>
                      </a:r>
                      <a:r>
                        <a:rPr lang="en-IN" sz="1400" dirty="0">
                          <a:latin typeface="Abadi" panose="020B0604020104020204" pitchFamily="34" charset="0"/>
                        </a:rPr>
                        <a:t>, which are perfect for Mobile Tasks as they are able to learn inductive biases and are able to wok on low latency like other transformers.</a:t>
                      </a:r>
                    </a:p>
                  </a:txBody>
                  <a:tcPr/>
                </a:tc>
                <a:extLst>
                  <a:ext uri="{0D108BD9-81ED-4DB2-BD59-A6C34878D82A}">
                    <a16:rowId xmlns:a16="http://schemas.microsoft.com/office/drawing/2014/main" val="738345582"/>
                  </a:ext>
                </a:extLst>
              </a:tr>
            </a:tbl>
          </a:graphicData>
        </a:graphic>
      </p:graphicFrame>
    </p:spTree>
    <p:extLst>
      <p:ext uri="{BB962C8B-B14F-4D97-AF65-F5344CB8AC3E}">
        <p14:creationId xmlns:p14="http://schemas.microsoft.com/office/powerpoint/2010/main" val="46251164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{69C034B8-E9D3-480B-8547-9A5A2F9122C5}tf11437505_win32</Template>
  <TotalTime>821</TotalTime>
  <Words>1874</Words>
  <Application>Microsoft Office PowerPoint</Application>
  <PresentationFormat>Widescreen</PresentationFormat>
  <Paragraphs>129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Abadi</vt:lpstr>
      <vt:lpstr>Aptos Narrow</vt:lpstr>
      <vt:lpstr>Arial</vt:lpstr>
      <vt:lpstr>Calibri</vt:lpstr>
      <vt:lpstr>Georgia Pro Cond Light</vt:lpstr>
      <vt:lpstr>Speak Pro</vt:lpstr>
      <vt:lpstr>Wingdings</vt:lpstr>
      <vt:lpstr>RetrospectVTI</vt:lpstr>
      <vt:lpstr>Driver Drowsiness Detection using Neural Transfromers </vt:lpstr>
      <vt:lpstr>Overview</vt:lpstr>
      <vt:lpstr>Abstract</vt:lpstr>
      <vt:lpstr>Introduction</vt:lpstr>
      <vt:lpstr>PowerPoint Presentation</vt:lpstr>
      <vt:lpstr>PowerPoint Presentation</vt:lpstr>
      <vt:lpstr>Introduction (…continued)</vt:lpstr>
      <vt:lpstr>Introduction (…continued)</vt:lpstr>
      <vt:lpstr>Literature Review</vt:lpstr>
      <vt:lpstr>How will we implement it?</vt:lpstr>
      <vt:lpstr>Using Vision Transformers!!!!</vt:lpstr>
      <vt:lpstr>How Does Vision Transformer Function?</vt:lpstr>
      <vt:lpstr>Steps involved in Vision Transformers (ViT)-</vt:lpstr>
      <vt:lpstr>PowerPoint Presentation</vt:lpstr>
      <vt:lpstr>Why use ViT instead of CNN?</vt:lpstr>
      <vt:lpstr>MobileViT</vt:lpstr>
      <vt:lpstr>Mobile ViT vs Mobile Net</vt:lpstr>
      <vt:lpstr>PowerPoint Presentation</vt:lpstr>
      <vt:lpstr>Integrating the model into our DDD System</vt:lpstr>
      <vt:lpstr>Database used in DDD Systems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Resolution Image Generation</dc:title>
  <dc:creator>Ammad Farooqi</dc:creator>
  <cp:lastModifiedBy>Ammad Farooqi</cp:lastModifiedBy>
  <cp:revision>41</cp:revision>
  <dcterms:created xsi:type="dcterms:W3CDTF">2023-08-31T17:27:09Z</dcterms:created>
  <dcterms:modified xsi:type="dcterms:W3CDTF">2024-02-15T17:55:35Z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